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333" r:id="rId2"/>
    <p:sldId id="258" r:id="rId3"/>
    <p:sldId id="387" r:id="rId4"/>
    <p:sldId id="356" r:id="rId5"/>
    <p:sldId id="358" r:id="rId6"/>
    <p:sldId id="359" r:id="rId7"/>
    <p:sldId id="360" r:id="rId8"/>
    <p:sldId id="383" r:id="rId9"/>
    <p:sldId id="257" r:id="rId10"/>
    <p:sldId id="388" r:id="rId11"/>
    <p:sldId id="389" r:id="rId12"/>
    <p:sldId id="390" r:id="rId13"/>
    <p:sldId id="396" r:id="rId14"/>
    <p:sldId id="391" r:id="rId15"/>
    <p:sldId id="392" r:id="rId16"/>
    <p:sldId id="393" r:id="rId17"/>
    <p:sldId id="394" r:id="rId18"/>
    <p:sldId id="361" r:id="rId19"/>
    <p:sldId id="366" r:id="rId20"/>
    <p:sldId id="367" r:id="rId21"/>
    <p:sldId id="368" r:id="rId22"/>
    <p:sldId id="365" r:id="rId23"/>
    <p:sldId id="362" r:id="rId24"/>
    <p:sldId id="370" r:id="rId25"/>
    <p:sldId id="371" r:id="rId26"/>
    <p:sldId id="372" r:id="rId27"/>
    <p:sldId id="373" r:id="rId28"/>
    <p:sldId id="369" r:id="rId29"/>
    <p:sldId id="261" r:id="rId30"/>
    <p:sldId id="342" r:id="rId31"/>
    <p:sldId id="343" r:id="rId32"/>
    <p:sldId id="267" r:id="rId33"/>
    <p:sldId id="405" r:id="rId34"/>
    <p:sldId id="272" r:id="rId35"/>
    <p:sldId id="344" r:id="rId36"/>
    <p:sldId id="345" r:id="rId37"/>
    <p:sldId id="346" r:id="rId38"/>
    <p:sldId id="347" r:id="rId39"/>
    <p:sldId id="269" r:id="rId40"/>
    <p:sldId id="348" r:id="rId41"/>
    <p:sldId id="349" r:id="rId42"/>
    <p:sldId id="350" r:id="rId43"/>
    <p:sldId id="268" r:id="rId44"/>
    <p:sldId id="351" r:id="rId45"/>
    <p:sldId id="352" r:id="rId46"/>
    <p:sldId id="273" r:id="rId47"/>
    <p:sldId id="353" r:id="rId48"/>
    <p:sldId id="354" r:id="rId49"/>
    <p:sldId id="355" r:id="rId50"/>
    <p:sldId id="374" r:id="rId51"/>
    <p:sldId id="375" r:id="rId52"/>
    <p:sldId id="376" r:id="rId53"/>
    <p:sldId id="377" r:id="rId54"/>
    <p:sldId id="334" r:id="rId55"/>
    <p:sldId id="378" r:id="rId56"/>
    <p:sldId id="336" r:id="rId57"/>
    <p:sldId id="379" r:id="rId58"/>
    <p:sldId id="380" r:id="rId59"/>
    <p:sldId id="381" r:id="rId60"/>
    <p:sldId id="382" r:id="rId61"/>
    <p:sldId id="307" r:id="rId62"/>
    <p:sldId id="397" r:id="rId63"/>
    <p:sldId id="398" r:id="rId64"/>
    <p:sldId id="399" r:id="rId65"/>
    <p:sldId id="400" r:id="rId66"/>
    <p:sldId id="401" r:id="rId67"/>
    <p:sldId id="270" r:id="rId68"/>
    <p:sldId id="308" r:id="rId69"/>
    <p:sldId id="309" r:id="rId70"/>
    <p:sldId id="310" r:id="rId71"/>
    <p:sldId id="311" r:id="rId72"/>
    <p:sldId id="402" r:id="rId73"/>
    <p:sldId id="403" r:id="rId74"/>
    <p:sldId id="294" r:id="rId75"/>
    <p:sldId id="276" r:id="rId76"/>
    <p:sldId id="312" r:id="rId77"/>
    <p:sldId id="279" r:id="rId78"/>
    <p:sldId id="313" r:id="rId79"/>
    <p:sldId id="280" r:id="rId80"/>
    <p:sldId id="315" r:id="rId81"/>
    <p:sldId id="281" r:id="rId82"/>
    <p:sldId id="316" r:id="rId83"/>
    <p:sldId id="282" r:id="rId84"/>
    <p:sldId id="317" r:id="rId85"/>
    <p:sldId id="318" r:id="rId86"/>
    <p:sldId id="277" r:id="rId87"/>
    <p:sldId id="319" r:id="rId88"/>
    <p:sldId id="283" r:id="rId89"/>
    <p:sldId id="320" r:id="rId90"/>
    <p:sldId id="284" r:id="rId91"/>
    <p:sldId id="321" r:id="rId92"/>
    <p:sldId id="285" r:id="rId93"/>
    <p:sldId id="322" r:id="rId94"/>
    <p:sldId id="286" r:id="rId95"/>
    <p:sldId id="323" r:id="rId96"/>
    <p:sldId id="287" r:id="rId97"/>
    <p:sldId id="324" r:id="rId98"/>
    <p:sldId id="278" r:id="rId99"/>
    <p:sldId id="325" r:id="rId100"/>
    <p:sldId id="288" r:id="rId101"/>
    <p:sldId id="326" r:id="rId102"/>
    <p:sldId id="289" r:id="rId103"/>
    <p:sldId id="327" r:id="rId104"/>
    <p:sldId id="290" r:id="rId105"/>
    <p:sldId id="328" r:id="rId106"/>
    <p:sldId id="293" r:id="rId107"/>
    <p:sldId id="329" r:id="rId108"/>
    <p:sldId id="340" r:id="rId109"/>
    <p:sldId id="385" r:id="rId110"/>
    <p:sldId id="386" r:id="rId111"/>
    <p:sldId id="332" r:id="rId112"/>
    <p:sldId id="384" r:id="rId113"/>
    <p:sldId id="404" r:id="rId114"/>
  </p:sldIdLst>
  <p:sldSz cx="9144000" cy="5143500" type="screen16x9"/>
  <p:notesSz cx="6858000" cy="9144000"/>
  <p:defaultTextStyle>
    <a:defPPr>
      <a:defRPr lang="es-P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38" autoAdjust="0"/>
  </p:normalViewPr>
  <p:slideViewPr>
    <p:cSldViewPr>
      <p:cViewPr varScale="1">
        <p:scale>
          <a:sx n="204" d="100"/>
          <a:sy n="204" d="100"/>
        </p:scale>
        <p:origin x="-19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notesMaster" Target="notesMasters/notes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DE1F1-D416-514B-B25A-3DAA958BA69B}" type="datetimeFigureOut">
              <a:rPr lang="en-US" smtClean="0"/>
              <a:t>5/21/14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DFEE9-CDA8-EC41-9170-0000C89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s-ES_tradnl" sz="1200" dirty="0" smtClean="0">
                <a:latin typeface="Minion Pro"/>
                <a:ea typeface="Times New Roman"/>
                <a:cs typeface="Times New Roman"/>
              </a:rPr>
              <a:t>- FAI3S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s-ES_tradnl" sz="1200" dirty="0" smtClean="0">
                <a:latin typeface="Minion Pro"/>
                <a:ea typeface="Times New Roman"/>
                <a:cs typeface="Times New Roman"/>
              </a:rPr>
              <a:t>- FAI3S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s-ES_tradnl" sz="1200" dirty="0" smtClean="0">
                <a:latin typeface="Minion Pro"/>
                <a:ea typeface="Times New Roman"/>
                <a:cs typeface="Times New Roman"/>
              </a:rPr>
              <a:t>- FAI3S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s-ES_tradnl" sz="1200" dirty="0" smtClean="0">
                <a:latin typeface="Minion Pro"/>
                <a:ea typeface="Times New Roman"/>
                <a:cs typeface="Times New Roman"/>
              </a:rPr>
              <a:t>- FAI3S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s-ES_tradnl" sz="1200" smtClean="0">
                <a:latin typeface="Minion Pro"/>
                <a:ea typeface="Times New Roman"/>
                <a:cs typeface="Times New Roman"/>
              </a:rPr>
              <a:t>- FAI3S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οὕτως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de esta manera;</a:t>
            </a:r>
            <a:r>
              <a:rPr lang="es-ES_tradn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ἑνὶ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uno (SMD)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οὕτως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de esta manera;</a:t>
            </a:r>
            <a:r>
              <a:rPr lang="es-ES_tradn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ἑνὶ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uno (SMD)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οὕτως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de esta manera;</a:t>
            </a:r>
            <a:r>
              <a:rPr lang="es-ES_tradn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ἑνὶ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uno (SMD)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οὕτως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de esta manera;</a:t>
            </a:r>
            <a:r>
              <a:rPr lang="es-ES_tradn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ἑνὶ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uno (SMD)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οὕτως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de esta manera;</a:t>
            </a:r>
            <a:r>
              <a:rPr lang="es-ES_tradn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ἑνὶ</a:t>
            </a:r>
            <a:r>
              <a:rPr lang="es-ES_tradnl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uno (SMD)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7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s-ES_tradnl" sz="1200" dirty="0" smtClean="0">
                <a:latin typeface="Minion Pro"/>
                <a:ea typeface="Times New Roman"/>
                <a:cs typeface="Times New Roman"/>
              </a:rPr>
              <a:t>- FAI3S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FEE9-CDA8-EC41-9170-0000C89C68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E5B9-F19B-6B4F-9D4D-74E732C79A0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807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31E0F-89B0-C24E-89E8-7DCD28C9D08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441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87C2-A391-004E-9F24-8A38E51A4CC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468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EC8F-2255-E348-83DE-F21DEB6D2FDD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89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FC1A-E7BD-C142-9BF8-599D01240F34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097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E33E6-F2DB-274A-B765-96F0B5A24FB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423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594B-2EA7-A245-B074-60D5EB8A1BD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652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4B29A-F2B1-C34A-9CD6-5454401057B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085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39E1-EC1D-0340-9727-EC7447F7116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97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EA4D5-8C41-CB4D-BD1C-E42851CD41E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123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333A-F5D8-5441-BBC7-817AAA4A149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099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CB90C5D-7776-4A43-A114-C7AE50D51FE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94334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Verbos defectivos/deponentes, </a:t>
            </a:r>
            <a:endParaRPr lang="es-PE" sz="6600" dirty="0" smtClean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  <a:p>
            <a:pPr eaLnBrk="1" hangingPunct="1">
              <a:defRPr/>
            </a:pP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El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Modo Imperativo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1595" y="244554"/>
            <a:ext cx="7100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</a:t>
            </a: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11</a:t>
            </a:r>
            <a:endParaRPr lang="en-US" sz="6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895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50825" y="490478"/>
            <a:ext cx="8642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Bwgrkn" charset="0"/>
                <a:cs typeface="Bwgrkn" charset="0"/>
              </a:rPr>
              <a:t>o` avpo,stoloj </a:t>
            </a:r>
            <a:r>
              <a:rPr lang="es-PE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e;rcetai </a:t>
            </a:r>
            <a:r>
              <a:rPr lang="es-PE" sz="3200" dirty="0">
                <a:latin typeface="Bwgrkn" charset="0"/>
                <a:cs typeface="Bwgrkn" charset="0"/>
              </a:rPr>
              <a:t>tw/| oi;kw</a:t>
            </a:r>
            <a:r>
              <a:rPr lang="en-US" sz="3200" dirty="0">
                <a:latin typeface="Bwgrkn" charset="0"/>
                <a:cs typeface="Bwgrkn" charset="0"/>
              </a:rPr>
              <a:t>|</a:t>
            </a:r>
            <a:r>
              <a:rPr lang="es-PE" sz="3200" dirty="0">
                <a:latin typeface="Bwgrkn" charset="0"/>
                <a:cs typeface="Bwgrkn" charset="0"/>
              </a:rPr>
              <a:t>)</a:t>
            </a:r>
            <a:endParaRPr lang="es-PE" dirty="0">
              <a:latin typeface="Bwgrkn" charset="0"/>
              <a:cs typeface="Bwgrkn" charset="0"/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4138614" y="26762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P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3S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196212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116800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800">
                <a:latin typeface="Bwgrkn" charset="0"/>
                <a:cs typeface="Bwgrkn" charset="0"/>
              </a:rPr>
              <a:t>evble,pej</a:t>
            </a:r>
            <a:r>
              <a:rPr lang="en-US" sz="13800">
                <a:latin typeface="Bwgrkn" charset="0"/>
                <a:cs typeface="Bwgrkn" charset="0"/>
              </a:rPr>
              <a:t> </a:t>
            </a:r>
            <a:endParaRPr lang="es-PE" sz="13800">
              <a:latin typeface="Bwgrkn" charset="0"/>
              <a:cs typeface="Bwgrk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116800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800">
                <a:latin typeface="Bwgrkn" charset="0"/>
                <a:cs typeface="Bwgrkn" charset="0"/>
              </a:rPr>
              <a:t>evble,pej</a:t>
            </a:r>
            <a:r>
              <a:rPr lang="en-US" sz="13800">
                <a:latin typeface="Bwgrkn" charset="0"/>
                <a:cs typeface="Bwgrkn" charset="0"/>
              </a:rPr>
              <a:t> </a:t>
            </a:r>
            <a:endParaRPr lang="es-PE" sz="13800">
              <a:latin typeface="Bwgrkn" charset="0"/>
              <a:cs typeface="Bwgrkn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306941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IAI 2S</a:t>
            </a:r>
          </a:p>
        </p:txBody>
      </p:sp>
    </p:spTree>
    <p:extLst>
      <p:ext uri="{BB962C8B-B14F-4D97-AF65-F5344CB8AC3E}">
        <p14:creationId xmlns:p14="http://schemas.microsoft.com/office/powerpoint/2010/main" val="123773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915566"/>
            <a:ext cx="91440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1500" dirty="0">
                <a:latin typeface="Bwgrkn" charset="0"/>
                <a:cs typeface="Bwgrkn" charset="0"/>
              </a:rPr>
              <a:t>gra,fete </a:t>
            </a:r>
            <a:r>
              <a:rPr lang="es-PE" sz="4000" dirty="0">
                <a:latin typeface="Gentium" charset="0"/>
                <a:cs typeface="Gentium" charset="0"/>
              </a:rPr>
              <a:t>(2 opciones)</a:t>
            </a:r>
            <a:endParaRPr lang="es-PE" sz="6000" dirty="0">
              <a:latin typeface="Gentium" charset="0"/>
              <a:cs typeface="Genti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915566"/>
            <a:ext cx="91440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1500">
                <a:latin typeface="Bwgrkn" charset="0"/>
                <a:cs typeface="Bwgrkn" charset="0"/>
              </a:rPr>
              <a:t>gra,fete </a:t>
            </a:r>
            <a:r>
              <a:rPr lang="es-PE" sz="4000">
                <a:latin typeface="Gentium" charset="0"/>
                <a:cs typeface="Gentium" charset="0"/>
              </a:rPr>
              <a:t>(2 opciones)</a:t>
            </a:r>
            <a:endParaRPr lang="es-PE" sz="6000">
              <a:latin typeface="Gentium" charset="0"/>
              <a:cs typeface="Gentium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175" y="2393082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>
                <a:latin typeface="Gentium" charset="0"/>
                <a:cs typeface="Gentium" charset="0"/>
              </a:rPr>
              <a:t>PAI 2P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-33338" y="3303125"/>
            <a:ext cx="91440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PAM 2P</a:t>
            </a:r>
          </a:p>
        </p:txBody>
      </p:sp>
    </p:spTree>
    <p:extLst>
      <p:ext uri="{BB962C8B-B14F-4D97-AF65-F5344CB8AC3E}">
        <p14:creationId xmlns:p14="http://schemas.microsoft.com/office/powerpoint/2010/main" val="382179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1168004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000">
                <a:latin typeface="Bwgrkn" charset="0"/>
                <a:cs typeface="Bwgrkn" charset="0"/>
              </a:rPr>
              <a:t>prose,rcetai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1168004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000">
                <a:latin typeface="Bwgrkn" charset="0"/>
                <a:cs typeface="Bwgrkn" charset="0"/>
              </a:rPr>
              <a:t>prose,rcetai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3338" y="3141424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D</a:t>
            </a:r>
            <a:r>
              <a:rPr lang="es-PE" sz="8800" dirty="0">
                <a:latin typeface="Gentium" charset="0"/>
                <a:cs typeface="Gentium" charset="0"/>
              </a:rPr>
              <a:t>I 3S</a:t>
            </a:r>
          </a:p>
        </p:txBody>
      </p:sp>
    </p:spTree>
    <p:extLst>
      <p:ext uri="{BB962C8B-B14F-4D97-AF65-F5344CB8AC3E}">
        <p14:creationId xmlns:p14="http://schemas.microsoft.com/office/powerpoint/2010/main" val="212655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001316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h=|rou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001316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h=|rou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306941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I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P</a:t>
            </a:r>
            <a:r>
              <a:rPr lang="es-PE" sz="8800" dirty="0">
                <a:latin typeface="Gentium" charset="0"/>
                <a:cs typeface="Gentium" charset="0"/>
              </a:rPr>
              <a:t>I 2S</a:t>
            </a:r>
          </a:p>
        </p:txBody>
      </p:sp>
    </p:spTree>
    <p:extLst>
      <p:ext uri="{BB962C8B-B14F-4D97-AF65-F5344CB8AC3E}">
        <p14:creationId xmlns:p14="http://schemas.microsoft.com/office/powerpoint/2010/main" val="94018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-236562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 dirty="0">
                <a:latin typeface="Bwgrkn" charset="0"/>
                <a:cs typeface="Bwgrkn" charset="0"/>
              </a:rPr>
              <a:t>poreu,</a:t>
            </a:r>
            <a:r>
              <a:rPr lang="es-PE" sz="13800" dirty="0" smtClean="0">
                <a:latin typeface="Bwgrkn" charset="0"/>
                <a:cs typeface="Bwgrkn" charset="0"/>
              </a:rPr>
              <a:t>esqe</a:t>
            </a:r>
            <a:endParaRPr lang="es-PE" sz="13800" dirty="0">
              <a:latin typeface="Gentium" charset="0"/>
              <a:cs typeface="Gentium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5781" y="1707654"/>
            <a:ext cx="2732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dirty="0">
                <a:solidFill>
                  <a:srgbClr val="000000"/>
                </a:solidFill>
                <a:latin typeface="Gentium" charset="0"/>
                <a:cs typeface="Gentium" charset="0"/>
              </a:rPr>
              <a:t>(2 opciones)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3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-236562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 dirty="0">
                <a:latin typeface="Bwgrkn" charset="0"/>
                <a:cs typeface="Bwgrkn" charset="0"/>
              </a:rPr>
              <a:t>poreu,</a:t>
            </a:r>
            <a:r>
              <a:rPr lang="es-PE" sz="13800" dirty="0" smtClean="0">
                <a:latin typeface="Bwgrkn" charset="0"/>
                <a:cs typeface="Bwgrkn" charset="0"/>
              </a:rPr>
              <a:t>esqe</a:t>
            </a:r>
            <a:endParaRPr lang="es-PE" sz="13800" dirty="0">
              <a:latin typeface="Gentium" charset="0"/>
              <a:cs typeface="Gentium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2283718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D</a:t>
            </a:r>
            <a:r>
              <a:rPr lang="es-PE" sz="8800" dirty="0">
                <a:latin typeface="Gentium" charset="0"/>
                <a:cs typeface="Gentium" charset="0"/>
              </a:rPr>
              <a:t>I 2P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5781" y="1707654"/>
            <a:ext cx="2732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dirty="0">
                <a:solidFill>
                  <a:srgbClr val="000000"/>
                </a:solidFill>
                <a:latin typeface="Gentium" charset="0"/>
                <a:cs typeface="Gentium" charset="0"/>
              </a:rPr>
              <a:t>(2 opciones)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7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50825" y="490478"/>
            <a:ext cx="8642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Bwgrkn" charset="0"/>
                <a:cs typeface="Bwgrkn" charset="0"/>
              </a:rPr>
              <a:t>o` avpo,stoloj </a:t>
            </a:r>
            <a:r>
              <a:rPr lang="es-PE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e;rcetai </a:t>
            </a:r>
            <a:r>
              <a:rPr lang="es-PE" sz="3200" dirty="0">
                <a:latin typeface="Bwgrkn" charset="0"/>
                <a:cs typeface="Bwgrkn" charset="0"/>
              </a:rPr>
              <a:t>tw/| oi;kw</a:t>
            </a:r>
            <a:r>
              <a:rPr lang="en-US" sz="3200" dirty="0">
                <a:latin typeface="Bwgrkn" charset="0"/>
                <a:cs typeface="Bwgrkn" charset="0"/>
              </a:rPr>
              <a:t>|</a:t>
            </a:r>
            <a:r>
              <a:rPr lang="es-PE" sz="3200" dirty="0">
                <a:latin typeface="Bwgrkn" charset="0"/>
                <a:cs typeface="Bwgrkn" charset="0"/>
              </a:rPr>
              <a:t>)</a:t>
            </a:r>
            <a:endParaRPr lang="es-PE" dirty="0">
              <a:latin typeface="Bwgrkn" charset="0"/>
              <a:cs typeface="Bwgrkn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2627314" y="1023967"/>
            <a:ext cx="3877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PE" sz="2800" dirty="0"/>
              <a:t>El apóstol </a:t>
            </a:r>
            <a:r>
              <a:rPr lang="es-PE" sz="2800" dirty="0">
                <a:solidFill>
                  <a:srgbClr val="FF0000"/>
                </a:solidFill>
              </a:rPr>
              <a:t>va </a:t>
            </a:r>
            <a:r>
              <a:rPr lang="es-PE" sz="2800" dirty="0"/>
              <a:t>a la casa.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4138614" y="26762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P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3S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102909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-236562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 dirty="0">
                <a:latin typeface="Bwgrkn" charset="0"/>
                <a:cs typeface="Bwgrkn" charset="0"/>
              </a:rPr>
              <a:t>poreu,</a:t>
            </a:r>
            <a:r>
              <a:rPr lang="es-PE" sz="13800" dirty="0" smtClean="0">
                <a:latin typeface="Bwgrkn" charset="0"/>
                <a:cs typeface="Bwgrkn" charset="0"/>
              </a:rPr>
              <a:t>esqe</a:t>
            </a:r>
            <a:endParaRPr lang="es-PE" sz="13800" dirty="0">
              <a:latin typeface="Gentium" charset="0"/>
              <a:cs typeface="Gentium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2283718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D</a:t>
            </a:r>
            <a:r>
              <a:rPr lang="es-PE" sz="8800" dirty="0">
                <a:latin typeface="Gentium" charset="0"/>
                <a:cs typeface="Gentium" charset="0"/>
              </a:rPr>
              <a:t>I 2P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5781" y="1707654"/>
            <a:ext cx="2732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dirty="0">
                <a:solidFill>
                  <a:srgbClr val="000000"/>
                </a:solidFill>
                <a:latin typeface="Gentium" charset="0"/>
                <a:cs typeface="Gentium" charset="0"/>
              </a:rPr>
              <a:t>(2 opciones)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3175" y="346720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D</a:t>
            </a:r>
            <a:r>
              <a:rPr lang="es-PE" sz="8800" dirty="0">
                <a:latin typeface="Gentium" charset="0"/>
                <a:cs typeface="Gentium" charset="0"/>
              </a:rPr>
              <a:t>M 2P</a:t>
            </a:r>
          </a:p>
        </p:txBody>
      </p:sp>
    </p:spTree>
    <p:extLst>
      <p:ext uri="{BB962C8B-B14F-4D97-AF65-F5344CB8AC3E}">
        <p14:creationId xmlns:p14="http://schemas.microsoft.com/office/powerpoint/2010/main" val="214999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1329929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000">
                <a:latin typeface="Bwgrkn" charset="0"/>
                <a:cs typeface="Bwgrkn" charset="0"/>
              </a:rPr>
              <a:t>eivsh,rcesqe</a:t>
            </a:r>
          </a:p>
        </p:txBody>
      </p:sp>
    </p:spTree>
    <p:extLst>
      <p:ext uri="{BB962C8B-B14F-4D97-AF65-F5344CB8AC3E}">
        <p14:creationId xmlns:p14="http://schemas.microsoft.com/office/powerpoint/2010/main" val="174426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1329929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000">
                <a:latin typeface="Bwgrkn" charset="0"/>
                <a:cs typeface="Bwgrkn" charset="0"/>
              </a:rPr>
              <a:t>eivsh,rcesqe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321945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 smtClean="0">
                <a:latin typeface="Gentium" charset="0"/>
                <a:cs typeface="Gentium" charset="0"/>
              </a:rPr>
              <a:t>I</a:t>
            </a:r>
            <a:r>
              <a:rPr lang="es-PE" sz="8800" baseline="30000" dirty="0" smtClean="0">
                <a:latin typeface="Gentium" charset="0"/>
                <a:cs typeface="Gentium" charset="0"/>
              </a:rPr>
              <a:t>M</a:t>
            </a:r>
            <a:r>
              <a:rPr lang="es-PE" sz="8800" dirty="0" smtClean="0">
                <a:latin typeface="Gentium" charset="0"/>
                <a:cs typeface="Gentium" charset="0"/>
              </a:rPr>
              <a:t>/</a:t>
            </a:r>
            <a:r>
              <a:rPr lang="es-PE" sz="8800" baseline="-25000" dirty="0" smtClean="0">
                <a:latin typeface="Gentium" charset="0"/>
                <a:cs typeface="Gentium" charset="0"/>
              </a:rPr>
              <a:t>D</a:t>
            </a:r>
            <a:r>
              <a:rPr lang="es-PE" sz="8800" dirty="0" smtClean="0">
                <a:latin typeface="Gentium" charset="0"/>
                <a:cs typeface="Gentium" charset="0"/>
              </a:rPr>
              <a:t>I </a:t>
            </a:r>
            <a:r>
              <a:rPr lang="es-PE" sz="8800" dirty="0">
                <a:latin typeface="Gentium" charset="0"/>
                <a:cs typeface="Gentium" charset="0"/>
              </a:rPr>
              <a:t>2P</a:t>
            </a:r>
          </a:p>
        </p:txBody>
      </p:sp>
    </p:spTree>
    <p:extLst>
      <p:ext uri="{BB962C8B-B14F-4D97-AF65-F5344CB8AC3E}">
        <p14:creationId xmlns:p14="http://schemas.microsoft.com/office/powerpoint/2010/main" val="371164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1023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94334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115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Pr</a:t>
            </a:r>
            <a:r>
              <a:rPr lang="es-PE" sz="115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áctica</a:t>
            </a:r>
          </a:p>
          <a:p>
            <a:pPr eaLnBrk="1" hangingPunct="1">
              <a:defRPr/>
            </a:pP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(analizando verbos)</a:t>
            </a:r>
            <a:endParaRPr lang="es-PE" sz="64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595" y="244554"/>
            <a:ext cx="7100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</a:t>
            </a: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11</a:t>
            </a:r>
            <a:endParaRPr lang="en-US" sz="6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562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50825" y="490478"/>
            <a:ext cx="8642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Bwgrkn" charset="0"/>
                <a:cs typeface="Bwgrkn" charset="0"/>
              </a:rPr>
              <a:t>o` avpo,stoloj </a:t>
            </a:r>
            <a:r>
              <a:rPr lang="es-PE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e;rcetai </a:t>
            </a:r>
            <a:r>
              <a:rPr lang="es-PE" sz="3200" dirty="0">
                <a:latin typeface="Bwgrkn" charset="0"/>
                <a:cs typeface="Bwgrkn" charset="0"/>
              </a:rPr>
              <a:t>tw/| oi;kw</a:t>
            </a:r>
            <a:r>
              <a:rPr lang="en-US" sz="3200" dirty="0">
                <a:latin typeface="Bwgrkn" charset="0"/>
                <a:cs typeface="Bwgrkn" charset="0"/>
              </a:rPr>
              <a:t>|</a:t>
            </a:r>
            <a:r>
              <a:rPr lang="es-PE" sz="3200" dirty="0">
                <a:latin typeface="Bwgrkn" charset="0"/>
                <a:cs typeface="Bwgrkn" charset="0"/>
              </a:rPr>
              <a:t>)</a:t>
            </a:r>
            <a:endParaRPr lang="es-PE" dirty="0">
              <a:latin typeface="Bwgrkn" charset="0"/>
              <a:cs typeface="Bwgrkn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2627314" y="1023967"/>
            <a:ext cx="3877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PE" sz="2800" dirty="0"/>
              <a:t>El apóstol </a:t>
            </a:r>
            <a:r>
              <a:rPr lang="es-PE" sz="2800" dirty="0">
                <a:solidFill>
                  <a:srgbClr val="FF0000"/>
                </a:solidFill>
              </a:rPr>
              <a:t>va </a:t>
            </a:r>
            <a:r>
              <a:rPr lang="es-PE" sz="2800" dirty="0"/>
              <a:t>a la casa.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827088" y="1941940"/>
            <a:ext cx="76327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200" dirty="0">
                <a:latin typeface="Bwgrkn" charset="0"/>
                <a:cs typeface="Bwgrkn" charset="0"/>
              </a:rPr>
              <a:t>oi` </a:t>
            </a:r>
            <a:r>
              <a:rPr lang="pt-BR" sz="3200" dirty="0" err="1">
                <a:latin typeface="Bwgrkn" charset="0"/>
                <a:cs typeface="Bwgrkn" charset="0"/>
              </a:rPr>
              <a:t>a;nqrwpoi</a:t>
            </a:r>
            <a:r>
              <a:rPr lang="pt-BR" sz="3200" dirty="0"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Bwgrkn" charset="0"/>
                <a:cs typeface="Bwgrkn" charset="0"/>
              </a:rPr>
              <a:t>eivsh,rconto</a:t>
            </a:r>
            <a:r>
              <a:rPr lang="pt-BR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latin typeface="Bwgrkn" charset="0"/>
                <a:cs typeface="Bwgrkn" charset="0"/>
              </a:rPr>
              <a:t>tw</a:t>
            </a:r>
            <a:r>
              <a:rPr lang="pt-BR" sz="3200" dirty="0">
                <a:latin typeface="Bwgrkn" charset="0"/>
                <a:cs typeface="Bwgrkn" charset="0"/>
              </a:rPr>
              <a:t>/| </a:t>
            </a:r>
            <a:r>
              <a:rPr lang="pt-BR" sz="3200" dirty="0" err="1">
                <a:latin typeface="Bwgrkn" charset="0"/>
                <a:cs typeface="Bwgrkn" charset="0"/>
              </a:rPr>
              <a:t>i`e,rw</a:t>
            </a:r>
            <a:r>
              <a:rPr lang="pt-BR" sz="3200" dirty="0">
                <a:latin typeface="Bwgrkn" charset="0"/>
                <a:cs typeface="Bwgrkn" charset="0"/>
              </a:rPr>
              <a:t>|)</a:t>
            </a:r>
            <a:endParaRPr lang="es-PE" sz="1800" dirty="0">
              <a:latin typeface="Bwgrkn" charset="0"/>
              <a:cs typeface="Bwgrkn" charset="0"/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4138614" y="26762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P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3S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274953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50825" y="490478"/>
            <a:ext cx="8642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Bwgrkn" charset="0"/>
                <a:cs typeface="Bwgrkn" charset="0"/>
              </a:rPr>
              <a:t>o` avpo,stoloj </a:t>
            </a:r>
            <a:r>
              <a:rPr lang="es-PE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e;rcetai </a:t>
            </a:r>
            <a:r>
              <a:rPr lang="es-PE" sz="3200" dirty="0">
                <a:latin typeface="Bwgrkn" charset="0"/>
                <a:cs typeface="Bwgrkn" charset="0"/>
              </a:rPr>
              <a:t>tw/| oi;kw</a:t>
            </a:r>
            <a:r>
              <a:rPr lang="en-US" sz="3200" dirty="0">
                <a:latin typeface="Bwgrkn" charset="0"/>
                <a:cs typeface="Bwgrkn" charset="0"/>
              </a:rPr>
              <a:t>|</a:t>
            </a:r>
            <a:r>
              <a:rPr lang="es-PE" sz="3200" dirty="0">
                <a:latin typeface="Bwgrkn" charset="0"/>
                <a:cs typeface="Bwgrkn" charset="0"/>
              </a:rPr>
              <a:t>)</a:t>
            </a:r>
            <a:endParaRPr lang="es-PE" dirty="0">
              <a:latin typeface="Bwgrkn" charset="0"/>
              <a:cs typeface="Bwgrkn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2627314" y="1023967"/>
            <a:ext cx="3877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PE" sz="2800" dirty="0"/>
              <a:t>El apóstol </a:t>
            </a:r>
            <a:r>
              <a:rPr lang="es-PE" sz="2800" dirty="0">
                <a:solidFill>
                  <a:srgbClr val="FF0000"/>
                </a:solidFill>
              </a:rPr>
              <a:t>va </a:t>
            </a:r>
            <a:r>
              <a:rPr lang="es-PE" sz="2800" dirty="0"/>
              <a:t>a la casa.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827088" y="1941940"/>
            <a:ext cx="76327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200" dirty="0">
                <a:latin typeface="Bwgrkn" charset="0"/>
                <a:cs typeface="Bwgrkn" charset="0"/>
              </a:rPr>
              <a:t>oi` </a:t>
            </a:r>
            <a:r>
              <a:rPr lang="pt-BR" sz="3200" dirty="0" err="1">
                <a:latin typeface="Bwgrkn" charset="0"/>
                <a:cs typeface="Bwgrkn" charset="0"/>
              </a:rPr>
              <a:t>a;nqrwpoi</a:t>
            </a:r>
            <a:r>
              <a:rPr lang="pt-BR" sz="3200" dirty="0"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Bwgrkn" charset="0"/>
                <a:cs typeface="Bwgrkn" charset="0"/>
              </a:rPr>
              <a:t>eivsh,rconto</a:t>
            </a:r>
            <a:r>
              <a:rPr lang="pt-BR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latin typeface="Bwgrkn" charset="0"/>
                <a:cs typeface="Bwgrkn" charset="0"/>
              </a:rPr>
              <a:t>tw</a:t>
            </a:r>
            <a:r>
              <a:rPr lang="pt-BR" sz="3200" dirty="0">
                <a:latin typeface="Bwgrkn" charset="0"/>
                <a:cs typeface="Bwgrkn" charset="0"/>
              </a:rPr>
              <a:t>/| </a:t>
            </a:r>
            <a:r>
              <a:rPr lang="pt-BR" sz="3200" dirty="0" err="1">
                <a:latin typeface="Bwgrkn" charset="0"/>
                <a:cs typeface="Bwgrkn" charset="0"/>
              </a:rPr>
              <a:t>i`e,rw</a:t>
            </a:r>
            <a:r>
              <a:rPr lang="pt-BR" sz="3200" dirty="0">
                <a:latin typeface="Bwgrkn" charset="0"/>
                <a:cs typeface="Bwgrkn" charset="0"/>
              </a:rPr>
              <a:t>|)</a:t>
            </a:r>
            <a:endParaRPr lang="es-PE" sz="1800" dirty="0">
              <a:latin typeface="Bwgrkn" charset="0"/>
              <a:cs typeface="Bwgrkn" charset="0"/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4138614" y="26762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P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3S</a:t>
            </a:r>
            <a:endParaRPr lang="es-PE" sz="1800" dirty="0"/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4211639" y="170778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I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3P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124863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50825" y="490478"/>
            <a:ext cx="8642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Bwgrkn" charset="0"/>
                <a:cs typeface="Bwgrkn" charset="0"/>
              </a:rPr>
              <a:t>o` avpo,stoloj </a:t>
            </a:r>
            <a:r>
              <a:rPr lang="es-PE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e;rcetai </a:t>
            </a:r>
            <a:r>
              <a:rPr lang="es-PE" sz="3200" dirty="0">
                <a:latin typeface="Bwgrkn" charset="0"/>
                <a:cs typeface="Bwgrkn" charset="0"/>
              </a:rPr>
              <a:t>tw/| oi;kw</a:t>
            </a:r>
            <a:r>
              <a:rPr lang="en-US" sz="3200" dirty="0">
                <a:latin typeface="Bwgrkn" charset="0"/>
                <a:cs typeface="Bwgrkn" charset="0"/>
              </a:rPr>
              <a:t>|</a:t>
            </a:r>
            <a:r>
              <a:rPr lang="es-PE" sz="3200" dirty="0">
                <a:latin typeface="Bwgrkn" charset="0"/>
                <a:cs typeface="Bwgrkn" charset="0"/>
              </a:rPr>
              <a:t>)</a:t>
            </a:r>
            <a:endParaRPr lang="es-PE" dirty="0">
              <a:latin typeface="Bwgrkn" charset="0"/>
              <a:cs typeface="Bwgrkn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2627314" y="1023967"/>
            <a:ext cx="3877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PE" sz="2800" dirty="0"/>
              <a:t>El apóstol </a:t>
            </a:r>
            <a:r>
              <a:rPr lang="es-PE" sz="2800" dirty="0">
                <a:solidFill>
                  <a:srgbClr val="FF0000"/>
                </a:solidFill>
              </a:rPr>
              <a:t>va </a:t>
            </a:r>
            <a:r>
              <a:rPr lang="es-PE" sz="2800" dirty="0"/>
              <a:t>a la casa.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827088" y="1941940"/>
            <a:ext cx="76327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200" dirty="0">
                <a:latin typeface="Bwgrkn" charset="0"/>
                <a:cs typeface="Bwgrkn" charset="0"/>
              </a:rPr>
              <a:t>oi` </a:t>
            </a:r>
            <a:r>
              <a:rPr lang="pt-BR" sz="3200" dirty="0" err="1">
                <a:latin typeface="Bwgrkn" charset="0"/>
                <a:cs typeface="Bwgrkn" charset="0"/>
              </a:rPr>
              <a:t>a;nqrwpoi</a:t>
            </a:r>
            <a:r>
              <a:rPr lang="pt-BR" sz="3200" dirty="0"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Bwgrkn" charset="0"/>
                <a:cs typeface="Bwgrkn" charset="0"/>
              </a:rPr>
              <a:t>eivsh,rconto</a:t>
            </a:r>
            <a:r>
              <a:rPr lang="pt-BR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latin typeface="Bwgrkn" charset="0"/>
                <a:cs typeface="Bwgrkn" charset="0"/>
              </a:rPr>
              <a:t>tw</a:t>
            </a:r>
            <a:r>
              <a:rPr lang="pt-BR" sz="3200" dirty="0">
                <a:latin typeface="Bwgrkn" charset="0"/>
                <a:cs typeface="Bwgrkn" charset="0"/>
              </a:rPr>
              <a:t>/| </a:t>
            </a:r>
            <a:r>
              <a:rPr lang="pt-BR" sz="3200" dirty="0" err="1">
                <a:latin typeface="Bwgrkn" charset="0"/>
                <a:cs typeface="Bwgrkn" charset="0"/>
              </a:rPr>
              <a:t>i`e,rw</a:t>
            </a:r>
            <a:r>
              <a:rPr lang="pt-BR" sz="3200" dirty="0">
                <a:latin typeface="Bwgrkn" charset="0"/>
                <a:cs typeface="Bwgrkn" charset="0"/>
              </a:rPr>
              <a:t>|)</a:t>
            </a:r>
            <a:endParaRPr lang="es-PE" sz="1800" dirty="0">
              <a:latin typeface="Bwgrkn" charset="0"/>
              <a:cs typeface="Bwgrkn" charset="0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619250" y="2480578"/>
            <a:ext cx="6192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dirty="0"/>
              <a:t>Los </a:t>
            </a:r>
            <a:r>
              <a:rPr lang="pt-BR" sz="2800" dirty="0" err="1"/>
              <a:t>hombres</a:t>
            </a:r>
            <a:r>
              <a:rPr lang="pt-BR" sz="2800" dirty="0"/>
              <a:t> </a:t>
            </a:r>
            <a:r>
              <a:rPr lang="pt-BR" sz="2800" dirty="0" err="1">
                <a:solidFill>
                  <a:srgbClr val="FF0000"/>
                </a:solidFill>
              </a:rPr>
              <a:t>entraban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al templo.</a:t>
            </a:r>
            <a:endParaRPr lang="es-PE" sz="2800" dirty="0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4138614" y="26762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P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3S</a:t>
            </a:r>
            <a:endParaRPr lang="es-PE" sz="1800" dirty="0"/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4211639" y="170778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I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3P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263333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50825" y="490478"/>
            <a:ext cx="8642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Bwgrkn" charset="0"/>
                <a:cs typeface="Bwgrkn" charset="0"/>
              </a:rPr>
              <a:t>o` avpo,stoloj </a:t>
            </a:r>
            <a:r>
              <a:rPr lang="es-PE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e;rcetai </a:t>
            </a:r>
            <a:r>
              <a:rPr lang="es-PE" sz="3200" dirty="0">
                <a:latin typeface="Bwgrkn" charset="0"/>
                <a:cs typeface="Bwgrkn" charset="0"/>
              </a:rPr>
              <a:t>tw/| oi;kw</a:t>
            </a:r>
            <a:r>
              <a:rPr lang="en-US" sz="3200" dirty="0">
                <a:latin typeface="Bwgrkn" charset="0"/>
                <a:cs typeface="Bwgrkn" charset="0"/>
              </a:rPr>
              <a:t>|</a:t>
            </a:r>
            <a:r>
              <a:rPr lang="es-PE" sz="3200" dirty="0">
                <a:latin typeface="Bwgrkn" charset="0"/>
                <a:cs typeface="Bwgrkn" charset="0"/>
              </a:rPr>
              <a:t>)</a:t>
            </a:r>
            <a:endParaRPr lang="es-PE" dirty="0">
              <a:latin typeface="Bwgrkn" charset="0"/>
              <a:cs typeface="Bwgrkn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2627314" y="1023967"/>
            <a:ext cx="3877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PE" sz="2800" dirty="0"/>
              <a:t>El apóstol </a:t>
            </a:r>
            <a:r>
              <a:rPr lang="es-PE" sz="2800" dirty="0">
                <a:solidFill>
                  <a:srgbClr val="FF0000"/>
                </a:solidFill>
              </a:rPr>
              <a:t>va </a:t>
            </a:r>
            <a:r>
              <a:rPr lang="es-PE" sz="2800" dirty="0"/>
              <a:t>a la casa.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827088" y="1941940"/>
            <a:ext cx="76327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200" dirty="0">
                <a:latin typeface="Bwgrkn" charset="0"/>
                <a:cs typeface="Bwgrkn" charset="0"/>
              </a:rPr>
              <a:t>oi` </a:t>
            </a:r>
            <a:r>
              <a:rPr lang="pt-BR" sz="3200" dirty="0" err="1">
                <a:latin typeface="Bwgrkn" charset="0"/>
                <a:cs typeface="Bwgrkn" charset="0"/>
              </a:rPr>
              <a:t>a;nqrwpoi</a:t>
            </a:r>
            <a:r>
              <a:rPr lang="pt-BR" sz="3200" dirty="0"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Bwgrkn" charset="0"/>
                <a:cs typeface="Bwgrkn" charset="0"/>
              </a:rPr>
              <a:t>eivsh,rconto</a:t>
            </a:r>
            <a:r>
              <a:rPr lang="pt-BR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latin typeface="Bwgrkn" charset="0"/>
                <a:cs typeface="Bwgrkn" charset="0"/>
              </a:rPr>
              <a:t>tw</a:t>
            </a:r>
            <a:r>
              <a:rPr lang="pt-BR" sz="3200" dirty="0">
                <a:latin typeface="Bwgrkn" charset="0"/>
                <a:cs typeface="Bwgrkn" charset="0"/>
              </a:rPr>
              <a:t>/| </a:t>
            </a:r>
            <a:r>
              <a:rPr lang="pt-BR" sz="3200" dirty="0" err="1">
                <a:latin typeface="Bwgrkn" charset="0"/>
                <a:cs typeface="Bwgrkn" charset="0"/>
              </a:rPr>
              <a:t>i`e,rw</a:t>
            </a:r>
            <a:r>
              <a:rPr lang="pt-BR" sz="3200" dirty="0">
                <a:latin typeface="Bwgrkn" charset="0"/>
                <a:cs typeface="Bwgrkn" charset="0"/>
              </a:rPr>
              <a:t>|)</a:t>
            </a:r>
            <a:endParaRPr lang="es-PE" sz="1800" dirty="0">
              <a:latin typeface="Bwgrkn" charset="0"/>
              <a:cs typeface="Bwgrkn" charset="0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619250" y="2480578"/>
            <a:ext cx="6192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dirty="0"/>
              <a:t>Los </a:t>
            </a:r>
            <a:r>
              <a:rPr lang="pt-BR" sz="2800" dirty="0" err="1"/>
              <a:t>hombres</a:t>
            </a:r>
            <a:r>
              <a:rPr lang="pt-BR" sz="2800" dirty="0"/>
              <a:t> </a:t>
            </a:r>
            <a:r>
              <a:rPr lang="pt-BR" sz="2800" dirty="0" err="1">
                <a:solidFill>
                  <a:srgbClr val="FF0000"/>
                </a:solidFill>
              </a:rPr>
              <a:t>entraban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al templo.</a:t>
            </a:r>
            <a:endParaRPr lang="es-PE" sz="2800" dirty="0"/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250825" y="3345686"/>
            <a:ext cx="87137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200" dirty="0" err="1">
                <a:latin typeface="Bwgrkn" charset="0"/>
                <a:cs typeface="Bwgrkn" charset="0"/>
              </a:rPr>
              <a:t>tw</a:t>
            </a:r>
            <a:r>
              <a:rPr lang="pt-BR" sz="3200" dirty="0">
                <a:latin typeface="Bwgrkn" charset="0"/>
                <a:cs typeface="Bwgrkn" charset="0"/>
              </a:rPr>
              <a:t>/| </a:t>
            </a:r>
            <a:r>
              <a:rPr lang="pt-BR" sz="3200" dirty="0" err="1">
                <a:latin typeface="Bwgrkn" charset="0"/>
                <a:cs typeface="Bwgrkn" charset="0"/>
              </a:rPr>
              <a:t>lo,gw</a:t>
            </a:r>
            <a:r>
              <a:rPr lang="pt-BR" sz="3200" dirty="0">
                <a:latin typeface="Bwgrkn" charset="0"/>
                <a:cs typeface="Bwgrkn" charset="0"/>
              </a:rPr>
              <a:t>| </a:t>
            </a:r>
            <a:r>
              <a:rPr lang="pt-BR" sz="3200" dirty="0" err="1">
                <a:latin typeface="Bwgrkn" charset="0"/>
                <a:cs typeface="Bwgrkn" charset="0"/>
              </a:rPr>
              <a:t>tou</a:t>
            </a:r>
            <a:r>
              <a:rPr lang="pt-BR" sz="3200" dirty="0">
                <a:latin typeface="Bwgrkn" charset="0"/>
                <a:cs typeface="Bwgrkn" charset="0"/>
              </a:rPr>
              <a:t>/ </a:t>
            </a:r>
            <a:r>
              <a:rPr lang="pt-BR" sz="3200" dirty="0" err="1">
                <a:latin typeface="Bwgrkn" charset="0"/>
                <a:cs typeface="Bwgrkn" charset="0"/>
              </a:rPr>
              <a:t>kuri,ou</a:t>
            </a:r>
            <a:r>
              <a:rPr lang="pt-BR" sz="3200" dirty="0"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Bwgrkn" charset="0"/>
                <a:cs typeface="Bwgrkn" charset="0"/>
              </a:rPr>
              <a:t>gi,nesqe</a:t>
            </a:r>
            <a:r>
              <a:rPr lang="pt-BR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latin typeface="Bwgrkn" charset="0"/>
                <a:cs typeface="Bwgrkn" charset="0"/>
              </a:rPr>
              <a:t>maqhtai</a:t>
            </a:r>
            <a:r>
              <a:rPr lang="pt-BR" sz="3200" dirty="0">
                <a:latin typeface="Bwgrkn" charset="0"/>
                <a:cs typeface="Bwgrkn" charset="0"/>
              </a:rPr>
              <a:t>. </a:t>
            </a:r>
            <a:r>
              <a:rPr lang="pt-BR" sz="3200" dirty="0" err="1">
                <a:latin typeface="Bwgrkn" charset="0"/>
                <a:cs typeface="Bwgrkn" charset="0"/>
              </a:rPr>
              <a:t>auvtou</a:t>
            </a:r>
            <a:r>
              <a:rPr lang="pt-BR" sz="3200" dirty="0">
                <a:latin typeface="Bwgrkn" charset="0"/>
                <a:cs typeface="Bwgrkn" charset="0"/>
              </a:rPr>
              <a:t>/)</a:t>
            </a:r>
            <a:endParaRPr lang="es-PE" sz="1800" dirty="0">
              <a:latin typeface="Bwgrkn" charset="0"/>
              <a:cs typeface="Bwgrkn" charset="0"/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4138614" y="26762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P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3S</a:t>
            </a:r>
            <a:endParaRPr lang="es-PE" sz="1800" dirty="0"/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4211639" y="170778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I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3P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58701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50825" y="490478"/>
            <a:ext cx="8642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Bwgrkn" charset="0"/>
                <a:cs typeface="Bwgrkn" charset="0"/>
              </a:rPr>
              <a:t>o` avpo,stoloj </a:t>
            </a:r>
            <a:r>
              <a:rPr lang="es-PE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e;rcetai </a:t>
            </a:r>
            <a:r>
              <a:rPr lang="es-PE" sz="3200" dirty="0">
                <a:latin typeface="Bwgrkn" charset="0"/>
                <a:cs typeface="Bwgrkn" charset="0"/>
              </a:rPr>
              <a:t>tw/| oi;kw</a:t>
            </a:r>
            <a:r>
              <a:rPr lang="en-US" sz="3200" dirty="0">
                <a:latin typeface="Bwgrkn" charset="0"/>
                <a:cs typeface="Bwgrkn" charset="0"/>
              </a:rPr>
              <a:t>|</a:t>
            </a:r>
            <a:r>
              <a:rPr lang="es-PE" sz="3200" dirty="0">
                <a:latin typeface="Bwgrkn" charset="0"/>
                <a:cs typeface="Bwgrkn" charset="0"/>
              </a:rPr>
              <a:t>)</a:t>
            </a:r>
            <a:endParaRPr lang="es-PE" dirty="0">
              <a:latin typeface="Bwgrkn" charset="0"/>
              <a:cs typeface="Bwgrkn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2627314" y="1023967"/>
            <a:ext cx="3877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PE" sz="2800" dirty="0"/>
              <a:t>El apóstol </a:t>
            </a:r>
            <a:r>
              <a:rPr lang="es-PE" sz="2800" dirty="0">
                <a:solidFill>
                  <a:srgbClr val="FF0000"/>
                </a:solidFill>
              </a:rPr>
              <a:t>va </a:t>
            </a:r>
            <a:r>
              <a:rPr lang="es-PE" sz="2800" dirty="0"/>
              <a:t>a la casa.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827088" y="1941940"/>
            <a:ext cx="76327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200" dirty="0">
                <a:latin typeface="Bwgrkn" charset="0"/>
                <a:cs typeface="Bwgrkn" charset="0"/>
              </a:rPr>
              <a:t>oi` </a:t>
            </a:r>
            <a:r>
              <a:rPr lang="pt-BR" sz="3200" dirty="0" err="1">
                <a:latin typeface="Bwgrkn" charset="0"/>
                <a:cs typeface="Bwgrkn" charset="0"/>
              </a:rPr>
              <a:t>a;nqrwpoi</a:t>
            </a:r>
            <a:r>
              <a:rPr lang="pt-BR" sz="3200" dirty="0"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Bwgrkn" charset="0"/>
                <a:cs typeface="Bwgrkn" charset="0"/>
              </a:rPr>
              <a:t>eivsh,rconto</a:t>
            </a:r>
            <a:r>
              <a:rPr lang="pt-BR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latin typeface="Bwgrkn" charset="0"/>
                <a:cs typeface="Bwgrkn" charset="0"/>
              </a:rPr>
              <a:t>tw</a:t>
            </a:r>
            <a:r>
              <a:rPr lang="pt-BR" sz="3200" dirty="0">
                <a:latin typeface="Bwgrkn" charset="0"/>
                <a:cs typeface="Bwgrkn" charset="0"/>
              </a:rPr>
              <a:t>/| </a:t>
            </a:r>
            <a:r>
              <a:rPr lang="pt-BR" sz="3200" dirty="0" err="1">
                <a:latin typeface="Bwgrkn" charset="0"/>
                <a:cs typeface="Bwgrkn" charset="0"/>
              </a:rPr>
              <a:t>i`e,rw</a:t>
            </a:r>
            <a:r>
              <a:rPr lang="pt-BR" sz="3200" dirty="0">
                <a:latin typeface="Bwgrkn" charset="0"/>
                <a:cs typeface="Bwgrkn" charset="0"/>
              </a:rPr>
              <a:t>|)</a:t>
            </a:r>
            <a:endParaRPr lang="es-PE" sz="1800" dirty="0">
              <a:latin typeface="Bwgrkn" charset="0"/>
              <a:cs typeface="Bwgrkn" charset="0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619250" y="2480578"/>
            <a:ext cx="6192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dirty="0"/>
              <a:t>Los </a:t>
            </a:r>
            <a:r>
              <a:rPr lang="pt-BR" sz="2800" dirty="0" err="1"/>
              <a:t>hombres</a:t>
            </a:r>
            <a:r>
              <a:rPr lang="pt-BR" sz="2800" dirty="0"/>
              <a:t> </a:t>
            </a:r>
            <a:r>
              <a:rPr lang="pt-BR" sz="2800" dirty="0" err="1">
                <a:solidFill>
                  <a:srgbClr val="FF0000"/>
                </a:solidFill>
              </a:rPr>
              <a:t>entraban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al templo.</a:t>
            </a:r>
            <a:endParaRPr lang="es-PE" sz="2800" dirty="0"/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250825" y="3345686"/>
            <a:ext cx="87137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200" dirty="0" err="1">
                <a:latin typeface="Bwgrkn" charset="0"/>
                <a:cs typeface="Bwgrkn" charset="0"/>
              </a:rPr>
              <a:t>tw</a:t>
            </a:r>
            <a:r>
              <a:rPr lang="pt-BR" sz="3200" dirty="0">
                <a:latin typeface="Bwgrkn" charset="0"/>
                <a:cs typeface="Bwgrkn" charset="0"/>
              </a:rPr>
              <a:t>/| </a:t>
            </a:r>
            <a:r>
              <a:rPr lang="pt-BR" sz="3200" dirty="0" err="1">
                <a:latin typeface="Bwgrkn" charset="0"/>
                <a:cs typeface="Bwgrkn" charset="0"/>
              </a:rPr>
              <a:t>lo,gw</a:t>
            </a:r>
            <a:r>
              <a:rPr lang="pt-BR" sz="3200" dirty="0">
                <a:latin typeface="Bwgrkn" charset="0"/>
                <a:cs typeface="Bwgrkn" charset="0"/>
              </a:rPr>
              <a:t>| </a:t>
            </a:r>
            <a:r>
              <a:rPr lang="pt-BR" sz="3200" dirty="0" err="1">
                <a:latin typeface="Bwgrkn" charset="0"/>
                <a:cs typeface="Bwgrkn" charset="0"/>
              </a:rPr>
              <a:t>tou</a:t>
            </a:r>
            <a:r>
              <a:rPr lang="pt-BR" sz="3200" dirty="0">
                <a:latin typeface="Bwgrkn" charset="0"/>
                <a:cs typeface="Bwgrkn" charset="0"/>
              </a:rPr>
              <a:t>/ </a:t>
            </a:r>
            <a:r>
              <a:rPr lang="pt-BR" sz="3200" dirty="0" err="1">
                <a:latin typeface="Bwgrkn" charset="0"/>
                <a:cs typeface="Bwgrkn" charset="0"/>
              </a:rPr>
              <a:t>kuri,ou</a:t>
            </a:r>
            <a:r>
              <a:rPr lang="pt-BR" sz="3200" dirty="0"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Bwgrkn" charset="0"/>
                <a:cs typeface="Bwgrkn" charset="0"/>
              </a:rPr>
              <a:t>gi,nesqe</a:t>
            </a:r>
            <a:r>
              <a:rPr lang="pt-BR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latin typeface="Bwgrkn" charset="0"/>
                <a:cs typeface="Bwgrkn" charset="0"/>
              </a:rPr>
              <a:t>maqhtai</a:t>
            </a:r>
            <a:r>
              <a:rPr lang="pt-BR" sz="3200" dirty="0">
                <a:latin typeface="Bwgrkn" charset="0"/>
                <a:cs typeface="Bwgrkn" charset="0"/>
              </a:rPr>
              <a:t>. </a:t>
            </a:r>
            <a:r>
              <a:rPr lang="pt-BR" sz="3200" dirty="0" err="1">
                <a:latin typeface="Bwgrkn" charset="0"/>
                <a:cs typeface="Bwgrkn" charset="0"/>
              </a:rPr>
              <a:t>auvtou</a:t>
            </a:r>
            <a:r>
              <a:rPr lang="pt-BR" sz="3200" dirty="0">
                <a:latin typeface="Bwgrkn" charset="0"/>
                <a:cs typeface="Bwgrkn" charset="0"/>
              </a:rPr>
              <a:t>/)</a:t>
            </a:r>
            <a:endParaRPr lang="es-PE" sz="1800" dirty="0">
              <a:latin typeface="Bwgrkn" charset="0"/>
              <a:cs typeface="Bwgrkn" charset="0"/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4138614" y="26762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P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3S</a:t>
            </a:r>
            <a:endParaRPr lang="es-PE" sz="1800" dirty="0"/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4211639" y="170778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I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3P</a:t>
            </a:r>
            <a:endParaRPr lang="es-PE" sz="1800" dirty="0"/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4427539" y="314794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P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2P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59162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50825" y="490478"/>
            <a:ext cx="8642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Bwgrkn" charset="0"/>
                <a:cs typeface="Bwgrkn" charset="0"/>
              </a:rPr>
              <a:t>o` avpo,stoloj </a:t>
            </a:r>
            <a:r>
              <a:rPr lang="es-PE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e;rcetai </a:t>
            </a:r>
            <a:r>
              <a:rPr lang="es-PE" sz="3200" dirty="0">
                <a:latin typeface="Bwgrkn" charset="0"/>
                <a:cs typeface="Bwgrkn" charset="0"/>
              </a:rPr>
              <a:t>tw/| oi;kw</a:t>
            </a:r>
            <a:r>
              <a:rPr lang="en-US" sz="3200" dirty="0">
                <a:latin typeface="Bwgrkn" charset="0"/>
                <a:cs typeface="Bwgrkn" charset="0"/>
              </a:rPr>
              <a:t>|</a:t>
            </a:r>
            <a:r>
              <a:rPr lang="es-PE" sz="3200" dirty="0">
                <a:latin typeface="Bwgrkn" charset="0"/>
                <a:cs typeface="Bwgrkn" charset="0"/>
              </a:rPr>
              <a:t>)</a:t>
            </a:r>
            <a:endParaRPr lang="es-PE" dirty="0">
              <a:latin typeface="Bwgrkn" charset="0"/>
              <a:cs typeface="Bwgrkn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2627314" y="1023967"/>
            <a:ext cx="3877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PE" sz="2800" dirty="0"/>
              <a:t>El apóstol </a:t>
            </a:r>
            <a:r>
              <a:rPr lang="es-PE" sz="2800" dirty="0">
                <a:solidFill>
                  <a:srgbClr val="FF0000"/>
                </a:solidFill>
              </a:rPr>
              <a:t>va </a:t>
            </a:r>
            <a:r>
              <a:rPr lang="es-PE" sz="2800" dirty="0"/>
              <a:t>a la casa.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827088" y="1941940"/>
            <a:ext cx="76327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3200" dirty="0">
                <a:latin typeface="Bwgrkn" charset="0"/>
                <a:cs typeface="Bwgrkn" charset="0"/>
              </a:rPr>
              <a:t>oi` </a:t>
            </a:r>
            <a:r>
              <a:rPr lang="pt-BR" sz="3200" dirty="0" err="1">
                <a:latin typeface="Bwgrkn" charset="0"/>
                <a:cs typeface="Bwgrkn" charset="0"/>
              </a:rPr>
              <a:t>a;nqrwpoi</a:t>
            </a:r>
            <a:r>
              <a:rPr lang="pt-BR" sz="3200" dirty="0"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Bwgrkn" charset="0"/>
                <a:cs typeface="Bwgrkn" charset="0"/>
              </a:rPr>
              <a:t>eivsh,rconto</a:t>
            </a:r>
            <a:r>
              <a:rPr lang="pt-BR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latin typeface="Bwgrkn" charset="0"/>
                <a:cs typeface="Bwgrkn" charset="0"/>
              </a:rPr>
              <a:t>tw</a:t>
            </a:r>
            <a:r>
              <a:rPr lang="pt-BR" sz="3200" dirty="0">
                <a:latin typeface="Bwgrkn" charset="0"/>
                <a:cs typeface="Bwgrkn" charset="0"/>
              </a:rPr>
              <a:t>/| </a:t>
            </a:r>
            <a:r>
              <a:rPr lang="pt-BR" sz="3200" dirty="0" err="1">
                <a:latin typeface="Bwgrkn" charset="0"/>
                <a:cs typeface="Bwgrkn" charset="0"/>
              </a:rPr>
              <a:t>i`e,rw</a:t>
            </a:r>
            <a:r>
              <a:rPr lang="pt-BR" sz="3200" dirty="0">
                <a:latin typeface="Bwgrkn" charset="0"/>
                <a:cs typeface="Bwgrkn" charset="0"/>
              </a:rPr>
              <a:t>|)</a:t>
            </a:r>
            <a:endParaRPr lang="es-PE" sz="1800" dirty="0">
              <a:latin typeface="Bwgrkn" charset="0"/>
              <a:cs typeface="Bwgrkn" charset="0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619250" y="2480578"/>
            <a:ext cx="6192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dirty="0"/>
              <a:t>Los </a:t>
            </a:r>
            <a:r>
              <a:rPr lang="pt-BR" sz="2800" dirty="0" err="1"/>
              <a:t>hombres</a:t>
            </a:r>
            <a:r>
              <a:rPr lang="pt-BR" sz="2800" dirty="0"/>
              <a:t> </a:t>
            </a:r>
            <a:r>
              <a:rPr lang="pt-BR" sz="2800" dirty="0" err="1">
                <a:solidFill>
                  <a:srgbClr val="FF0000"/>
                </a:solidFill>
              </a:rPr>
              <a:t>entraban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al templo.</a:t>
            </a:r>
            <a:endParaRPr lang="es-PE" sz="2800" dirty="0"/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250825" y="3345686"/>
            <a:ext cx="87137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200" dirty="0" err="1">
                <a:latin typeface="Bwgrkn" charset="0"/>
                <a:cs typeface="Bwgrkn" charset="0"/>
              </a:rPr>
              <a:t>tw</a:t>
            </a:r>
            <a:r>
              <a:rPr lang="pt-BR" sz="3200" dirty="0">
                <a:latin typeface="Bwgrkn" charset="0"/>
                <a:cs typeface="Bwgrkn" charset="0"/>
              </a:rPr>
              <a:t>/| </a:t>
            </a:r>
            <a:r>
              <a:rPr lang="pt-BR" sz="3200" dirty="0" err="1">
                <a:latin typeface="Bwgrkn" charset="0"/>
                <a:cs typeface="Bwgrkn" charset="0"/>
              </a:rPr>
              <a:t>lo,gw</a:t>
            </a:r>
            <a:r>
              <a:rPr lang="pt-BR" sz="3200" dirty="0">
                <a:latin typeface="Bwgrkn" charset="0"/>
                <a:cs typeface="Bwgrkn" charset="0"/>
              </a:rPr>
              <a:t>| </a:t>
            </a:r>
            <a:r>
              <a:rPr lang="pt-BR" sz="3200" dirty="0" err="1">
                <a:latin typeface="Bwgrkn" charset="0"/>
                <a:cs typeface="Bwgrkn" charset="0"/>
              </a:rPr>
              <a:t>tou</a:t>
            </a:r>
            <a:r>
              <a:rPr lang="pt-BR" sz="3200" dirty="0">
                <a:latin typeface="Bwgrkn" charset="0"/>
                <a:cs typeface="Bwgrkn" charset="0"/>
              </a:rPr>
              <a:t>/ </a:t>
            </a:r>
            <a:r>
              <a:rPr lang="pt-BR" sz="3200" dirty="0" err="1">
                <a:latin typeface="Bwgrkn" charset="0"/>
                <a:cs typeface="Bwgrkn" charset="0"/>
              </a:rPr>
              <a:t>kuri,ou</a:t>
            </a:r>
            <a:r>
              <a:rPr lang="pt-BR" sz="3200" dirty="0"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Bwgrkn" charset="0"/>
                <a:cs typeface="Bwgrkn" charset="0"/>
              </a:rPr>
              <a:t>gi,nesqe</a:t>
            </a:r>
            <a:r>
              <a:rPr lang="pt-BR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 </a:t>
            </a:r>
            <a:r>
              <a:rPr lang="pt-BR" sz="3200" dirty="0" err="1">
                <a:latin typeface="Bwgrkn" charset="0"/>
                <a:cs typeface="Bwgrkn" charset="0"/>
              </a:rPr>
              <a:t>maqhtai</a:t>
            </a:r>
            <a:r>
              <a:rPr lang="pt-BR" sz="3200" dirty="0">
                <a:latin typeface="Bwgrkn" charset="0"/>
                <a:cs typeface="Bwgrkn" charset="0"/>
              </a:rPr>
              <a:t>. </a:t>
            </a:r>
            <a:r>
              <a:rPr lang="pt-BR" sz="3200" dirty="0" err="1">
                <a:latin typeface="Bwgrkn" charset="0"/>
                <a:cs typeface="Bwgrkn" charset="0"/>
              </a:rPr>
              <a:t>auvtou</a:t>
            </a:r>
            <a:r>
              <a:rPr lang="pt-BR" sz="3200" dirty="0">
                <a:latin typeface="Bwgrkn" charset="0"/>
                <a:cs typeface="Bwgrkn" charset="0"/>
              </a:rPr>
              <a:t>/)</a:t>
            </a:r>
            <a:endParaRPr lang="es-PE" sz="1800" dirty="0">
              <a:latin typeface="Bwgrkn" charset="0"/>
              <a:cs typeface="Bwgrkn" charset="0"/>
            </a:endParaRP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250825" y="3921899"/>
            <a:ext cx="8713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2800" dirty="0"/>
              <a:t>Por la palabra del Señor ustedes </a:t>
            </a:r>
            <a:r>
              <a:rPr lang="es-PE" sz="2800" dirty="0">
                <a:solidFill>
                  <a:srgbClr val="FF0000"/>
                </a:solidFill>
              </a:rPr>
              <a:t>llegan a ser </a:t>
            </a:r>
            <a:r>
              <a:rPr lang="es-PE" sz="2800" dirty="0"/>
              <a:t/>
            </a:r>
            <a:br>
              <a:rPr lang="es-PE" sz="2800" dirty="0"/>
            </a:br>
            <a:r>
              <a:rPr lang="es-PE" sz="2800" dirty="0" smtClean="0"/>
              <a:t>sus </a:t>
            </a:r>
            <a:r>
              <a:rPr lang="es-PE" sz="2800" dirty="0"/>
              <a:t>discípulos.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4138614" y="26762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P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3S</a:t>
            </a:r>
            <a:endParaRPr lang="es-PE" sz="1800" dirty="0"/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4211639" y="170778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I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3P</a:t>
            </a:r>
            <a:endParaRPr lang="es-PE" sz="1800" dirty="0"/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4427539" y="3147943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P</a:t>
            </a:r>
            <a:r>
              <a:rPr lang="en-US" sz="1800" baseline="30000" dirty="0"/>
              <a:t>M</a:t>
            </a:r>
            <a:r>
              <a:rPr lang="en-US" sz="1800" dirty="0"/>
              <a:t>/</a:t>
            </a:r>
            <a:r>
              <a:rPr lang="en-US" sz="1800" baseline="-25000" dirty="0"/>
              <a:t>D</a:t>
            </a:r>
            <a:r>
              <a:rPr lang="en-US" sz="1800" dirty="0"/>
              <a:t>I 2P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74021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496" y="115044"/>
            <a:ext cx="90730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s-PE" sz="3200" dirty="0">
                <a:latin typeface="Minion Pro"/>
                <a:ea typeface="Times New Roman"/>
                <a:cs typeface="Times New Roman"/>
              </a:rPr>
              <a:t>Lc. 15:10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οὕτως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λέγω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ὑμῖν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γίνετ</a:t>
            </a:r>
            <a:r>
              <a:rPr lang="en-US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ι</a:t>
            </a:r>
            <a:r>
              <a:rPr lang="en-US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χ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ρὰ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ἐνώ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ιον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τῶν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ἀγγέλων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τοῦ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θεοῦ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ἐ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ὶ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ἑνὶ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ἁμ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ρτωλῷ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μετ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νοοῦντι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.</a:t>
            </a:r>
            <a:endParaRPr lang="es-ES_tradnl" sz="3200" dirty="0">
              <a:effectLst/>
              <a:latin typeface="Futura Lt BT"/>
              <a:ea typeface="Times New Roman"/>
              <a:cs typeface="Times New Roman"/>
            </a:endParaRP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50868"/>
              </p:ext>
            </p:extLst>
          </p:nvPr>
        </p:nvGraphicFramePr>
        <p:xfrm>
          <a:off x="250826" y="2463404"/>
          <a:ext cx="8702673" cy="1988481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ὑμῖν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γίνετ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χ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ρὰ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65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496" y="115044"/>
            <a:ext cx="90730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s-PE" sz="3200" dirty="0">
                <a:latin typeface="Minion Pro"/>
                <a:ea typeface="Times New Roman"/>
                <a:cs typeface="Times New Roman"/>
              </a:rPr>
              <a:t>Lc. 15:10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οὕτως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λέγω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ὑμῖν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γίνετ</a:t>
            </a:r>
            <a:r>
              <a:rPr lang="en-US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ι</a:t>
            </a:r>
            <a:r>
              <a:rPr lang="en-US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χ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ρὰ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ἐνώ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ιον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τῶν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ἀγγέλων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τοῦ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θεοῦ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ἐ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ὶ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ἑνὶ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ἁμ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ρτωλῷ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μετ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νοοῦντι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.</a:t>
            </a:r>
            <a:endParaRPr lang="es-ES_tradnl" sz="3200" dirty="0">
              <a:effectLst/>
              <a:latin typeface="Futura Lt BT"/>
              <a:ea typeface="Times New Roman"/>
              <a:cs typeface="Times New Roman"/>
            </a:endParaRP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48048"/>
              </p:ext>
            </p:extLst>
          </p:nvPr>
        </p:nvGraphicFramePr>
        <p:xfrm>
          <a:off x="250826" y="2463404"/>
          <a:ext cx="8702673" cy="1988481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ὑμῖν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σύ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ustedes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γίνετ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χ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ρὰ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87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06112"/>
              </p:ext>
            </p:extLst>
          </p:nvPr>
        </p:nvGraphicFramePr>
        <p:xfrm>
          <a:off x="611560" y="411510"/>
          <a:ext cx="2879936" cy="4307376"/>
        </p:xfrm>
        <a:graphic>
          <a:graphicData uri="http://schemas.openxmlformats.org/drawingml/2006/table">
            <a:tbl>
              <a:tblPr/>
              <a:tblGrid>
                <a:gridCol w="801659"/>
                <a:gridCol w="2078277"/>
              </a:tblGrid>
              <a:tr h="5393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Presente Medio/Pasivo Indicativo </a:t>
                      </a:r>
                      <a:endParaRPr kumimoji="0" lang="es-MX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ομ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ῃ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ετ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όμεθ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6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εσθε</a:t>
                      </a:r>
                      <a:endParaRPr lang="es-ES_tradnl" sz="36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οντ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496" y="115044"/>
            <a:ext cx="90730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s-PE" sz="3200" dirty="0">
                <a:latin typeface="Minion Pro"/>
                <a:ea typeface="Times New Roman"/>
                <a:cs typeface="Times New Roman"/>
              </a:rPr>
              <a:t>Lc. 15:10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οὕτως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λέγω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ὑμῖν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γίνετ</a:t>
            </a:r>
            <a:r>
              <a:rPr lang="en-US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ι</a:t>
            </a:r>
            <a:r>
              <a:rPr lang="en-US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χ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ρὰ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ἐνώ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ιον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τῶν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ἀγγέλων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τοῦ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θεοῦ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ἐ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ὶ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ἑνὶ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ἁμ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ρτωλῷ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μετ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νοοῦντι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.</a:t>
            </a:r>
            <a:endParaRPr lang="es-ES_tradnl" sz="3200" dirty="0">
              <a:effectLst/>
              <a:latin typeface="Futura Lt BT"/>
              <a:ea typeface="Times New Roman"/>
              <a:cs typeface="Times New Roman"/>
            </a:endParaRP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45585"/>
              </p:ext>
            </p:extLst>
          </p:nvPr>
        </p:nvGraphicFramePr>
        <p:xfrm>
          <a:off x="250826" y="2463404"/>
          <a:ext cx="8702673" cy="1988481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ὑμῖν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σύ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ustedes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γίνετ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7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γίνομαι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hay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χ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ρὰ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79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496" y="115044"/>
            <a:ext cx="90730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s-PE" sz="3200" dirty="0">
                <a:latin typeface="Minion Pro"/>
                <a:ea typeface="Times New Roman"/>
                <a:cs typeface="Times New Roman"/>
              </a:rPr>
              <a:t>Lc. 15:10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οὕτως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λέγω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ὑμῖν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γίνετ</a:t>
            </a:r>
            <a:r>
              <a:rPr lang="en-US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ι</a:t>
            </a:r>
            <a:r>
              <a:rPr lang="en-US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χ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ρὰ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ἐνώ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ιον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τῶν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ἀγγέλων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τοῦ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θεοῦ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ἐ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ὶ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ἑνὶ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ἁμ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ρτωλῷ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μετ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νοοῦντι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.</a:t>
            </a:r>
            <a:endParaRPr lang="es-ES_tradnl" sz="3200" dirty="0">
              <a:effectLst/>
              <a:latin typeface="Futura Lt BT"/>
              <a:ea typeface="Times New Roman"/>
              <a:cs typeface="Times New Roman"/>
            </a:endParaRP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10404"/>
              </p:ext>
            </p:extLst>
          </p:nvPr>
        </p:nvGraphicFramePr>
        <p:xfrm>
          <a:off x="250826" y="2463404"/>
          <a:ext cx="8702673" cy="1988481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ὑμῖν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σύ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ustedes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γίνετ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7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γίνομαι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hay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χ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ρὰ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χ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ρ</a:t>
                      </a:r>
                      <a:r>
                        <a:rPr lang="el-GR" sz="28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ά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+mn-cs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gozo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96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496" y="115044"/>
            <a:ext cx="90730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s-PE" sz="3200" dirty="0">
                <a:latin typeface="Minion Pro"/>
                <a:ea typeface="Times New Roman"/>
                <a:cs typeface="Times New Roman"/>
              </a:rPr>
              <a:t>Lc. 15:10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οὕτως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λέγω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ὑμῖν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γίνετ</a:t>
            </a:r>
            <a:r>
              <a:rPr lang="en-US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ι</a:t>
            </a:r>
            <a:r>
              <a:rPr lang="en-US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χ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ρὰ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ἐνώ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ιον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τῶν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ἀγγέλων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τοῦ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θεοῦ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ἐ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ὶ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ἑνὶ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ἁμ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ρτωλῷ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μετ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3200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νοοῦντι</a:t>
            </a:r>
            <a:r>
              <a:rPr lang="en-US" sz="3200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.</a:t>
            </a:r>
            <a:endParaRPr lang="es-ES_tradnl" sz="3200" dirty="0">
              <a:effectLst/>
              <a:latin typeface="Futura Lt BT"/>
              <a:ea typeface="Times New Roman"/>
              <a:cs typeface="Times New Roman"/>
            </a:endParaRP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02169"/>
              </p:ext>
            </p:extLst>
          </p:nvPr>
        </p:nvGraphicFramePr>
        <p:xfrm>
          <a:off x="250826" y="2463404"/>
          <a:ext cx="8702673" cy="1988481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ὑμῖν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σύ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ustedes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γίνετ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7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γίνομαι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hay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χ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ρὰ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χ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ρ</a:t>
                      </a:r>
                      <a:r>
                        <a:rPr lang="el-GR" sz="2800" dirty="0" smtClean="0">
                          <a:solidFill>
                            <a:srgbClr val="00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ά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+mn-cs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gozo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3508" y="127560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“así mismo, les digo: </a:t>
            </a:r>
            <a:r>
              <a:rPr lang="es-ES" sz="2400" dirty="0">
                <a:solidFill>
                  <a:srgbClr val="FF0000"/>
                </a:solidFill>
              </a:rPr>
              <a:t>hay </a:t>
            </a:r>
            <a:r>
              <a:rPr lang="es-ES" sz="2400" dirty="0"/>
              <a:t>gozo delante de los ángeles de Dios </a:t>
            </a:r>
            <a:r>
              <a:rPr lang="es-ES" sz="2400" dirty="0" smtClean="0"/>
              <a:t>sobre </a:t>
            </a:r>
            <a:r>
              <a:rPr lang="es-ES" sz="2400" dirty="0"/>
              <a:t>un pecador arrepentido/que se arrepiente”.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96784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0"/>
            <a:ext cx="86409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l-GR" sz="3200" dirty="0">
                <a:latin typeface="Minion Pro"/>
                <a:ea typeface="Times New Roman"/>
                <a:cs typeface="Times New Roman"/>
              </a:rPr>
              <a:t>Jn 4:25 λέγει αὐτῷ ἡ γυνή· οἶδα ὅτι Μεσσίας </a:t>
            </a:r>
            <a:r>
              <a:rPr lang="el-GR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ἔρχεται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 ὁ λεγόμενος χριστός· ὅταν ἔλθῃ ἐκεῖνος, </a:t>
            </a:r>
            <a:r>
              <a:rPr lang="es-ES_tradnl" sz="3200" dirty="0" smtClean="0">
                <a:latin typeface="Minion Pro"/>
                <a:ea typeface="Times New Roman"/>
                <a:cs typeface="Times New Roman"/>
              </a:rPr>
              <a:t/>
            </a:r>
            <a:br>
              <a:rPr lang="es-ES_tradnl" sz="3200" dirty="0" smtClean="0">
                <a:latin typeface="Minion Pro"/>
                <a:ea typeface="Times New Roman"/>
                <a:cs typeface="Times New Roman"/>
              </a:rPr>
            </a:br>
            <a:r>
              <a:rPr lang="el-GR" sz="3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ἡμῖν ἅπαντα.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141445"/>
              </p:ext>
            </p:extLst>
          </p:nvPr>
        </p:nvGraphicFramePr>
        <p:xfrm>
          <a:off x="250826" y="2463404"/>
          <a:ext cx="8702673" cy="2415097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αὐτῷ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ἔρχεται</a:t>
                      </a: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ἐκεῖνος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ea typeface="Times New Roman"/>
                          <a:cs typeface="Times New Roman"/>
                        </a:rPr>
                        <a:t>ἡμῖν 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0"/>
            <a:ext cx="86409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l-GR" sz="3200" dirty="0">
                <a:latin typeface="Minion Pro"/>
                <a:ea typeface="Times New Roman"/>
                <a:cs typeface="Times New Roman"/>
              </a:rPr>
              <a:t>Jn 4:25 λέγει αὐτῷ ἡ γυνή· οἶδα ὅτι Μεσσίας </a:t>
            </a:r>
            <a:r>
              <a:rPr lang="el-GR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ἔρχεται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 ὁ λεγόμενος χριστός· ὅταν ἔλθῃ ἐκεῖνος, </a:t>
            </a:r>
            <a:r>
              <a:rPr lang="es-ES_tradnl" sz="3200" dirty="0" smtClean="0">
                <a:latin typeface="Minion Pro"/>
                <a:ea typeface="Times New Roman"/>
                <a:cs typeface="Times New Roman"/>
              </a:rPr>
              <a:t/>
            </a:r>
            <a:br>
              <a:rPr lang="es-ES_tradnl" sz="3200" dirty="0" smtClean="0">
                <a:latin typeface="Minion Pro"/>
                <a:ea typeface="Times New Roman"/>
                <a:cs typeface="Times New Roman"/>
              </a:rPr>
            </a:br>
            <a:r>
              <a:rPr lang="el-GR" sz="3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ἡμῖν ἅπαντα.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91821"/>
              </p:ext>
            </p:extLst>
          </p:nvPr>
        </p:nvGraphicFramePr>
        <p:xfrm>
          <a:off x="250826" y="2463404"/>
          <a:ext cx="8702673" cy="2415097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αὐτῷ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αὐτός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él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ἔρχεται</a:t>
                      </a: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ἐκεῖνος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ea typeface="Times New Roman"/>
                          <a:cs typeface="Times New Roman"/>
                        </a:rPr>
                        <a:t>ἡμῖν 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33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0"/>
            <a:ext cx="86409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l-GR" sz="3200" dirty="0">
                <a:latin typeface="Minion Pro"/>
                <a:ea typeface="Times New Roman"/>
                <a:cs typeface="Times New Roman"/>
              </a:rPr>
              <a:t>Jn 4:25 λέγει αὐτῷ ἡ γυνή· οἶδα ὅτι Μεσσίας </a:t>
            </a:r>
            <a:r>
              <a:rPr lang="el-GR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ἔρχεται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 ὁ λεγόμενος χριστός· ὅταν ἔλθῃ ἐκεῖνος, </a:t>
            </a:r>
            <a:r>
              <a:rPr lang="es-ES_tradnl" sz="3200" dirty="0" smtClean="0">
                <a:latin typeface="Minion Pro"/>
                <a:ea typeface="Times New Roman"/>
                <a:cs typeface="Times New Roman"/>
              </a:rPr>
              <a:t/>
            </a:r>
            <a:br>
              <a:rPr lang="es-ES_tradnl" sz="3200" dirty="0" smtClean="0">
                <a:latin typeface="Minion Pro"/>
                <a:ea typeface="Times New Roman"/>
                <a:cs typeface="Times New Roman"/>
              </a:rPr>
            </a:br>
            <a:r>
              <a:rPr lang="el-GR" sz="3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ἡμῖν ἅπαντα.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64879"/>
              </p:ext>
            </p:extLst>
          </p:nvPr>
        </p:nvGraphicFramePr>
        <p:xfrm>
          <a:off x="250826" y="2463404"/>
          <a:ext cx="8702673" cy="2415097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αὐτῷ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αὐτός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él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ἔρχεται</a:t>
                      </a: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7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ἔρχομαι</a:t>
                      </a: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viene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ἐκεῖνος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ea typeface="Times New Roman"/>
                          <a:cs typeface="Times New Roman"/>
                        </a:rPr>
                        <a:t>ἡμῖν 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2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0"/>
            <a:ext cx="86409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l-GR" sz="3200" dirty="0">
                <a:latin typeface="Minion Pro"/>
                <a:ea typeface="Times New Roman"/>
                <a:cs typeface="Times New Roman"/>
              </a:rPr>
              <a:t>Jn 4:25 λέγει αὐτῷ ἡ γυνή· οἶδα ὅτι Μεσσίας </a:t>
            </a:r>
            <a:r>
              <a:rPr lang="el-GR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ἔρχεται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 ὁ λεγόμενος χριστός· ὅταν ἔλθῃ ἐκεῖνος, </a:t>
            </a:r>
            <a:r>
              <a:rPr lang="es-ES_tradnl" sz="3200" dirty="0" smtClean="0">
                <a:latin typeface="Minion Pro"/>
                <a:ea typeface="Times New Roman"/>
                <a:cs typeface="Times New Roman"/>
              </a:rPr>
              <a:t/>
            </a:r>
            <a:br>
              <a:rPr lang="es-ES_tradnl" sz="3200" dirty="0" smtClean="0">
                <a:latin typeface="Minion Pro"/>
                <a:ea typeface="Times New Roman"/>
                <a:cs typeface="Times New Roman"/>
              </a:rPr>
            </a:br>
            <a:r>
              <a:rPr lang="el-GR" sz="3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ἡμῖν ἅπαντα.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24682"/>
              </p:ext>
            </p:extLst>
          </p:nvPr>
        </p:nvGraphicFramePr>
        <p:xfrm>
          <a:off x="250826" y="2463404"/>
          <a:ext cx="8702673" cy="2445577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αὐτῷ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αὐτός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él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ἔρχεται</a:t>
                      </a: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7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ἔρχομαι</a:t>
                      </a: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viene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ἐκεῖνος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ea typeface="Times New Roman"/>
                          <a:cs typeface="Times New Roman"/>
                        </a:rPr>
                        <a:t>ἐκεῖνος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+mn-cs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aquel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ea typeface="Times New Roman"/>
                          <a:cs typeface="Times New Roman"/>
                        </a:rPr>
                        <a:t>ἡμῖν 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09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0"/>
            <a:ext cx="86409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l-GR" sz="3200" dirty="0">
                <a:latin typeface="Minion Pro"/>
                <a:ea typeface="Times New Roman"/>
                <a:cs typeface="Times New Roman"/>
              </a:rPr>
              <a:t>Jn 4:25 λέγει αὐτῷ ἡ γυνή· οἶδα ὅτι Μεσσίας </a:t>
            </a:r>
            <a:r>
              <a:rPr lang="el-GR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ἔρχεται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 ὁ λεγόμενος χριστός· ὅταν ἔλθῃ ἐκεῖνος, </a:t>
            </a:r>
            <a:r>
              <a:rPr lang="es-ES_tradnl" sz="3200" dirty="0" smtClean="0">
                <a:latin typeface="Minion Pro"/>
                <a:ea typeface="Times New Roman"/>
                <a:cs typeface="Times New Roman"/>
              </a:rPr>
              <a:t/>
            </a:r>
            <a:br>
              <a:rPr lang="es-ES_tradnl" sz="3200" dirty="0" smtClean="0">
                <a:latin typeface="Minion Pro"/>
                <a:ea typeface="Times New Roman"/>
                <a:cs typeface="Times New Roman"/>
              </a:rPr>
            </a:br>
            <a:r>
              <a:rPr lang="el-GR" sz="3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ἡμῖν ἅπαντα.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53494"/>
              </p:ext>
            </p:extLst>
          </p:nvPr>
        </p:nvGraphicFramePr>
        <p:xfrm>
          <a:off x="250826" y="2463404"/>
          <a:ext cx="8702673" cy="2445577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αὐτῷ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αὐτός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él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ἔρχεται</a:t>
                      </a: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7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ἔρχομαι</a:t>
                      </a: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viene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ἐκεῖνος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ea typeface="Times New Roman"/>
                          <a:cs typeface="Times New Roman"/>
                        </a:rPr>
                        <a:t>ἐκεῖνος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+mn-cs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aquel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ea typeface="Times New Roman"/>
                          <a:cs typeface="Times New Roman"/>
                        </a:rPr>
                        <a:t>ἡμῖν 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kern="1200" dirty="0" smtClean="0">
                          <a:solidFill>
                            <a:schemeClr val="tx1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ἐγώ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Minion Pro"/>
                        <a:ea typeface="Times New Roman"/>
                        <a:cs typeface="Times New Roman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nosotros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22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0"/>
            <a:ext cx="86409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228600" algn="l"/>
              </a:tabLst>
            </a:pPr>
            <a:r>
              <a:rPr lang="el-GR" sz="3200" dirty="0">
                <a:latin typeface="Minion Pro"/>
                <a:ea typeface="Times New Roman"/>
                <a:cs typeface="Times New Roman"/>
              </a:rPr>
              <a:t>Jn 4:25 λέγει αὐτῷ ἡ γυνή· οἶδα ὅτι Μεσσίας </a:t>
            </a:r>
            <a:r>
              <a:rPr lang="el-GR" sz="3200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ἔρχεται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 ὁ λεγόμενος χριστός· ὅταν ἔλθῃ ἐκεῖνος, </a:t>
            </a:r>
            <a:r>
              <a:rPr lang="es-ES_tradnl" sz="3200" dirty="0" smtClean="0">
                <a:latin typeface="Minion Pro"/>
                <a:ea typeface="Times New Roman"/>
                <a:cs typeface="Times New Roman"/>
              </a:rPr>
              <a:t/>
            </a:r>
            <a:br>
              <a:rPr lang="es-ES_tradnl" sz="3200" dirty="0" smtClean="0">
                <a:latin typeface="Minion Pro"/>
                <a:ea typeface="Times New Roman"/>
                <a:cs typeface="Times New Roman"/>
              </a:rPr>
            </a:br>
            <a:r>
              <a:rPr lang="el-GR" sz="3200" dirty="0" smtClean="0">
                <a:latin typeface="Minion Pro"/>
                <a:ea typeface="Times New Roman"/>
                <a:cs typeface="Times New Roman"/>
              </a:rPr>
              <a:t>ἀναγγελεῖ </a:t>
            </a:r>
            <a:r>
              <a:rPr lang="el-GR" sz="3200" dirty="0">
                <a:latin typeface="Minion Pro"/>
                <a:ea typeface="Times New Roman"/>
                <a:cs typeface="Times New Roman"/>
              </a:rPr>
              <a:t>ἡμῖν ἅπαντα.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56363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“Dice a él la mujer: sé que el Mesías </a:t>
            </a:r>
            <a:r>
              <a:rPr lang="es-ES" sz="2400" dirty="0">
                <a:solidFill>
                  <a:srgbClr val="FF0000"/>
                </a:solidFill>
              </a:rPr>
              <a:t>viene</a:t>
            </a:r>
            <a:r>
              <a:rPr lang="es-ES" sz="2400" dirty="0"/>
              <a:t>, llamado El Cristo. Cuando aquel venga, dirá a nosotros todas las cosas”.</a:t>
            </a:r>
            <a:r>
              <a:rPr lang="es-ES_tradnl" sz="2400" dirty="0"/>
              <a:t> </a:t>
            </a:r>
            <a:endParaRPr lang="en-US" sz="2400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81766"/>
              </p:ext>
            </p:extLst>
          </p:nvPr>
        </p:nvGraphicFramePr>
        <p:xfrm>
          <a:off x="250826" y="2463404"/>
          <a:ext cx="8702673" cy="2445577"/>
        </p:xfrm>
        <a:graphic>
          <a:graphicData uri="http://schemas.openxmlformats.org/drawingml/2006/table">
            <a:tbl>
              <a:tblPr/>
              <a:tblGrid>
                <a:gridCol w="1751013"/>
                <a:gridCol w="588055"/>
                <a:gridCol w="588055"/>
                <a:gridCol w="588055"/>
                <a:gridCol w="588055"/>
                <a:gridCol w="588055"/>
                <a:gridCol w="588055"/>
                <a:gridCol w="588055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αὐτῷ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αὐτός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él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solidFill>
                            <a:srgbClr val="FF0000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ἔρχεται</a:t>
                      </a: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7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ἔρχομαι</a:t>
                      </a: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viene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ea typeface="Times New Roman"/>
                          <a:cs typeface="Times New Roman"/>
                        </a:rPr>
                        <a:t>ἐκεῖνος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ea typeface="Times New Roman"/>
                          <a:cs typeface="Times New Roman"/>
                        </a:rPr>
                        <a:t>ἐκεῖνος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+mn-cs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aquel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ea typeface="Times New Roman"/>
                          <a:cs typeface="Times New Roman"/>
                        </a:rPr>
                        <a:t>ἡμῖν </a:t>
                      </a:r>
                      <a:endParaRPr kumimoji="0" lang="es-PE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kern="1200" dirty="0" smtClean="0">
                          <a:solidFill>
                            <a:schemeClr val="tx1"/>
                          </a:solidFill>
                          <a:latin typeface="Minion Pro"/>
                          <a:ea typeface="Times New Roman"/>
                          <a:cs typeface="Times New Roman"/>
                        </a:rPr>
                        <a:t>ἐγώ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Minion Pro"/>
                        <a:ea typeface="Times New Roman"/>
                        <a:cs typeface="Times New Roman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nosotros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4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43778"/>
              </p:ext>
            </p:extLst>
          </p:nvPr>
        </p:nvGraphicFramePr>
        <p:xfrm>
          <a:off x="755576" y="771550"/>
          <a:ext cx="7344816" cy="3083759"/>
        </p:xfrm>
        <a:graphic>
          <a:graphicData uri="http://schemas.openxmlformats.org/drawingml/2006/table">
            <a:tbl>
              <a:tblPr/>
              <a:tblGrid>
                <a:gridCol w="576064"/>
                <a:gridCol w="2592288"/>
                <a:gridCol w="4176464"/>
              </a:tblGrid>
              <a:tr h="434319">
                <a:tc grid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MX" sz="2400" b="1" cap="small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Presente Activo Imperativo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19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ambria"/>
                          <a:ea typeface="Times New Roman"/>
                          <a:cs typeface="Arial"/>
                        </a:rPr>
                        <a:t>Forma Verbal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ambria"/>
                          <a:ea typeface="Times New Roman"/>
                          <a:cs typeface="Arial"/>
                        </a:rPr>
                        <a:t>Traducción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48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2s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pt-BR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λῦ</a:t>
                      </a:r>
                      <a:r>
                        <a:rPr lang="pt-BR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indent="363855" algn="l"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suelta</a:t>
                      </a:r>
                      <a:r>
                        <a:rPr lang="pt-BR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pt-BR" sz="24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tú</a:t>
                      </a:r>
                      <a:r>
                        <a:rPr lang="pt-BR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) / </a:t>
                      </a:r>
                      <a:r>
                        <a:rPr lang="pt-BR" sz="24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suelte</a:t>
                      </a:r>
                      <a:r>
                        <a:rPr lang="pt-BR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pt-BR" sz="24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ud</a:t>
                      </a:r>
                      <a:r>
                        <a:rPr lang="pt-BR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.)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48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3s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pt-BR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έτω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indent="363855" algn="l"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suelte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48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2p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λύ</a:t>
                      </a:r>
                      <a:r>
                        <a:rPr lang="pt-BR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ετε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indent="363855" algn="l"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suelten</a:t>
                      </a:r>
                      <a:r>
                        <a:rPr lang="pt-BR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pt-BR" sz="24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soltad</a:t>
                      </a:r>
                      <a:r>
                        <a:rPr lang="pt-BR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)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6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3p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l">
                        <a:spcAft>
                          <a:spcPts val="0"/>
                        </a:spcAft>
                      </a:pPr>
                      <a:r>
                        <a:rPr lang="pt-BR" sz="3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pt-BR" sz="3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έτωσ</a:t>
                      </a:r>
                      <a:r>
                        <a:rPr lang="pt-BR" sz="3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2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20" indent="363855" algn="l"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suelten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13576"/>
              </p:ext>
            </p:extLst>
          </p:nvPr>
        </p:nvGraphicFramePr>
        <p:xfrm>
          <a:off x="5652120" y="411510"/>
          <a:ext cx="2879936" cy="4307376"/>
        </p:xfrm>
        <a:graphic>
          <a:graphicData uri="http://schemas.openxmlformats.org/drawingml/2006/table">
            <a:tbl>
              <a:tblPr/>
              <a:tblGrid>
                <a:gridCol w="801659"/>
                <a:gridCol w="2078277"/>
              </a:tblGrid>
              <a:tr h="5393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Presente Medio/Deponente Indicativo</a:t>
                      </a:r>
                      <a:endParaRPr kumimoji="0" lang="es-MX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δύν</a:t>
                      </a:r>
                      <a:r>
                        <a:rPr lang="en-US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δύν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ῇ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δύν</a:t>
                      </a:r>
                      <a:r>
                        <a:rPr lang="en-US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δυνά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μεθ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δύν</a:t>
                      </a:r>
                      <a:r>
                        <a:rPr lang="en-US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σθε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δύν</a:t>
                      </a:r>
                      <a:r>
                        <a:rPr lang="en-US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ντ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66882"/>
              </p:ext>
            </p:extLst>
          </p:nvPr>
        </p:nvGraphicFramePr>
        <p:xfrm>
          <a:off x="611560" y="411510"/>
          <a:ext cx="2879936" cy="4307376"/>
        </p:xfrm>
        <a:graphic>
          <a:graphicData uri="http://schemas.openxmlformats.org/drawingml/2006/table">
            <a:tbl>
              <a:tblPr/>
              <a:tblGrid>
                <a:gridCol w="801659"/>
                <a:gridCol w="2078277"/>
              </a:tblGrid>
              <a:tr h="5393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Presente Medio/Pasivo Indicativo </a:t>
                      </a:r>
                      <a:endParaRPr kumimoji="0" lang="es-MX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ομ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ῃ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ετ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όμεθ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6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εσθε</a:t>
                      </a:r>
                      <a:endParaRPr lang="es-ES_tradnl" sz="36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οντ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3995936" y="1887674"/>
            <a:ext cx="1152128" cy="1368152"/>
          </a:xfrm>
          <a:prstGeom prst="rightArrow">
            <a:avLst>
              <a:gd name="adj1" fmla="val 50000"/>
              <a:gd name="adj2" fmla="val 58889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5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20102"/>
              </p:ext>
            </p:extLst>
          </p:nvPr>
        </p:nvGraphicFramePr>
        <p:xfrm>
          <a:off x="899592" y="881270"/>
          <a:ext cx="7344816" cy="3380960"/>
        </p:xfrm>
        <a:graphic>
          <a:graphicData uri="http://schemas.openxmlformats.org/drawingml/2006/table">
            <a:tbl>
              <a:tblPr/>
              <a:tblGrid>
                <a:gridCol w="576064"/>
                <a:gridCol w="2016224"/>
                <a:gridCol w="1800200"/>
                <a:gridCol w="2952328"/>
              </a:tblGrid>
              <a:tr h="434319">
                <a:tc gridSpan="4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MX" sz="2400" b="1" cap="small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Presente Medio-Pasivo Imperativo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19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ambria"/>
                          <a:ea typeface="Times New Roman"/>
                          <a:cs typeface="Arial"/>
                        </a:rPr>
                        <a:t>Forma Verbal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  <a:latin typeface="Cambria"/>
                          <a:ea typeface="Times New Roman"/>
                          <a:cs typeface="Arial"/>
                        </a:rPr>
                        <a:t>Traducción: voz media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effectLst/>
                          <a:latin typeface="Cambria"/>
                          <a:ea typeface="Times New Roman"/>
                          <a:cs typeface="Arial"/>
                        </a:rPr>
                        <a:t>Traducción: </a:t>
                      </a:r>
                      <a:br>
                        <a:rPr lang="es-MX" sz="2400" dirty="0" smtClean="0">
                          <a:effectLst/>
                          <a:latin typeface="Cambria"/>
                          <a:ea typeface="Times New Roman"/>
                          <a:cs typeface="Arial"/>
                        </a:rPr>
                      </a:br>
                      <a:r>
                        <a:rPr lang="es-MX" sz="2400" dirty="0" smtClean="0">
                          <a:effectLst/>
                          <a:latin typeface="Cambria"/>
                          <a:ea typeface="Times New Roman"/>
                          <a:cs typeface="Arial"/>
                        </a:rPr>
                        <a:t>voz pasiva</a:t>
                      </a:r>
                      <a:endParaRPr lang="es-ES_tradnl" sz="2400" dirty="0" smtClean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48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2s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λύ</a:t>
                      </a:r>
                      <a:r>
                        <a:rPr lang="pt-B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2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</a:t>
                      </a:r>
                      <a:r>
                        <a:rPr lang="es-PE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éltate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(</a:t>
                      </a:r>
                      <a:r>
                        <a:rPr kumimoji="0" lang="pt-BR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tú</a:t>
                      </a: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)</a:t>
                      </a:r>
                      <a:r>
                        <a:rPr kumimoji="0" lang="pt-BR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  </a:t>
                      </a: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sé soltado</a:t>
                      </a:r>
                    </a:p>
                  </a:txBody>
                  <a:tcPr marT="34295" marB="34295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48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3s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pt-B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έσθω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2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suéltese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(</a:t>
                      </a:r>
                      <a:r>
                        <a:rPr kumimoji="0" lang="pt-BR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él</a:t>
                      </a: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, </a:t>
                      </a:r>
                      <a:r>
                        <a:rPr kumimoji="0" lang="pt-BR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ella</a:t>
                      </a: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) </a:t>
                      </a:r>
                      <a:r>
                        <a:rPr kumimoji="0" lang="pt-BR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sea</a:t>
                      </a: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 soltado</a:t>
                      </a:r>
                    </a:p>
                  </a:txBody>
                  <a:tcPr marT="34295" marB="34295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48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2p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λύ</a:t>
                      </a:r>
                      <a:r>
                        <a:rPr lang="pt-BR" sz="280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εσθε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suéltense 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(</a:t>
                      </a:r>
                      <a:r>
                        <a:rPr kumimoji="0" lang="pt-BR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uds</a:t>
                      </a: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) </a:t>
                      </a:r>
                      <a:r>
                        <a:rPr kumimoji="0" lang="pt-BR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sean</a:t>
                      </a: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 soltado</a:t>
                      </a:r>
                      <a:r>
                        <a:rPr kumimoji="0" lang="es-ES_tradnl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</a:t>
                      </a:r>
                      <a:endParaRPr kumimoji="0" lang="pt-BR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6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Arial"/>
                        </a:rPr>
                        <a:t>3p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28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pt-BR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έσθοσ</a:t>
                      </a:r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28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suéltense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(</a:t>
                      </a:r>
                      <a:r>
                        <a:rPr kumimoji="0" lang="pt-BR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ellos</a:t>
                      </a: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) </a:t>
                      </a:r>
                      <a:r>
                        <a:rPr kumimoji="0" lang="pt-BR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sean</a:t>
                      </a:r>
                      <a:r>
                        <a:rPr kumimoji="0" lang="pt-BR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 soltados</a:t>
                      </a:r>
                    </a:p>
                  </a:txBody>
                  <a:tcPr marT="34295" marB="34295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53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MX" sz="3200" dirty="0">
                <a:latin typeface="Bwgrkn" charset="0"/>
                <a:cs typeface="Bwgrkn" charset="0"/>
              </a:rPr>
              <a:t>pisteu,e evn tw/| kuriw/| VIhsou/ cristw/|</a:t>
            </a:r>
            <a:endParaRPr lang="pt-BR" sz="3200" dirty="0">
              <a:latin typeface="Bwgrkn" charset="0"/>
              <a:cs typeface="Bwgrkn" charset="0"/>
            </a:endParaRPr>
          </a:p>
        </p:txBody>
      </p:sp>
      <p:graphicFrame>
        <p:nvGraphicFramePr>
          <p:cNvPr id="1647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19963"/>
              </p:ext>
            </p:extLst>
          </p:nvPr>
        </p:nvGraphicFramePr>
        <p:xfrm>
          <a:off x="250826" y="2463404"/>
          <a:ext cx="8702675" cy="66187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pisteu,e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49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MX" sz="3200" dirty="0">
                <a:latin typeface="Bwgrkn" charset="0"/>
                <a:cs typeface="Bwgrkn" charset="0"/>
              </a:rPr>
              <a:t>pisteu,e evn tw/| kuriw/| VIhsou/ cristw/|</a:t>
            </a:r>
            <a:endParaRPr lang="pt-BR" sz="3200" dirty="0">
              <a:latin typeface="Bwgrkn" charset="0"/>
              <a:cs typeface="Bwgrkn" charset="0"/>
            </a:endParaRPr>
          </a:p>
        </p:txBody>
      </p:sp>
      <p:graphicFrame>
        <p:nvGraphicFramePr>
          <p:cNvPr id="1647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49005"/>
              </p:ext>
            </p:extLst>
          </p:nvPr>
        </p:nvGraphicFramePr>
        <p:xfrm>
          <a:off x="250826" y="2463404"/>
          <a:ext cx="8702675" cy="66187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pisteu,e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2051051" y="2678457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P     A   M    2     S                   </a:t>
            </a:r>
            <a:r>
              <a:rPr lang="es-PE" dirty="0">
                <a:latin typeface="Bwgrkn" charset="0"/>
                <a:cs typeface="Bwgrkn" charset="0"/>
              </a:rPr>
              <a:t>pisteu,w</a:t>
            </a:r>
            <a:r>
              <a:rPr lang="es-PE" dirty="0">
                <a:latin typeface="Bwgrkl" charset="0"/>
              </a:rPr>
              <a:t>     </a:t>
            </a:r>
            <a:r>
              <a:rPr lang="es-PE" dirty="0"/>
              <a:t>cree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MX" sz="3200" dirty="0">
                <a:latin typeface="Bwgrkn" charset="0"/>
                <a:cs typeface="Bwgrkn" charset="0"/>
              </a:rPr>
              <a:t>pisteu,e evn tw/| kuriw/| VIhsou/ cristw/|</a:t>
            </a:r>
            <a:endParaRPr lang="pt-BR" sz="3200" dirty="0">
              <a:latin typeface="Bwgrkn" charset="0"/>
              <a:cs typeface="Bwgrkn" charset="0"/>
            </a:endParaRPr>
          </a:p>
        </p:txBody>
      </p:sp>
      <p:graphicFrame>
        <p:nvGraphicFramePr>
          <p:cNvPr id="1647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13558"/>
              </p:ext>
            </p:extLst>
          </p:nvPr>
        </p:nvGraphicFramePr>
        <p:xfrm>
          <a:off x="250826" y="2463404"/>
          <a:ext cx="8702675" cy="66187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pisteu,e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395288" y="1429941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2800"/>
              <a:t>Cree en el Señor Jesucristo.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2051051" y="2678457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P     A   M    2     S                   </a:t>
            </a:r>
            <a:r>
              <a:rPr lang="es-PE" dirty="0">
                <a:latin typeface="Bwgrkn" charset="0"/>
                <a:cs typeface="Bwgrkn" charset="0"/>
              </a:rPr>
              <a:t>pisteu,w</a:t>
            </a:r>
            <a:r>
              <a:rPr lang="es-PE" dirty="0">
                <a:latin typeface="Bwgrkl" charset="0"/>
              </a:rPr>
              <a:t>     </a:t>
            </a:r>
            <a:r>
              <a:rPr lang="es-PE" dirty="0"/>
              <a:t>cree</a:t>
            </a:r>
          </a:p>
        </p:txBody>
      </p:sp>
    </p:spTree>
    <p:extLst>
      <p:ext uri="{BB962C8B-B14F-4D97-AF65-F5344CB8AC3E}">
        <p14:creationId xmlns:p14="http://schemas.microsoft.com/office/powerpoint/2010/main" val="213469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200" dirty="0" err="1">
                <a:latin typeface="Bwgrkn" charset="0"/>
                <a:cs typeface="Bwgrkn" charset="0"/>
              </a:rPr>
              <a:t>mh</a:t>
            </a:r>
            <a:r>
              <a:rPr lang="en-US" sz="3200" dirty="0">
                <a:latin typeface="Bwgrkn" charset="0"/>
                <a:cs typeface="Bwgrkn" charset="0"/>
              </a:rPr>
              <a:t>. </a:t>
            </a:r>
            <a:r>
              <a:rPr lang="en-US" sz="3200" dirty="0" err="1">
                <a:latin typeface="Bwgrkn" charset="0"/>
                <a:cs typeface="Bwgrkn" charset="0"/>
              </a:rPr>
              <a:t>lamba,nete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tou.j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kakou,j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profh,taj</a:t>
            </a:r>
            <a:endParaRPr lang="pt-BR" sz="3200" dirty="0">
              <a:latin typeface="Bwgrkn" charset="0"/>
              <a:cs typeface="Bwgrkn" charset="0"/>
            </a:endParaRPr>
          </a:p>
        </p:txBody>
      </p:sp>
      <p:graphicFrame>
        <p:nvGraphicFramePr>
          <p:cNvPr id="2159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8100"/>
              </p:ext>
            </p:extLst>
          </p:nvPr>
        </p:nvGraphicFramePr>
        <p:xfrm>
          <a:off x="250826" y="2463404"/>
          <a:ext cx="8702675" cy="1505052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lamba,nete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kakou,j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profh,taj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200" dirty="0" err="1">
                <a:latin typeface="Bwgrkn" charset="0"/>
                <a:cs typeface="Bwgrkn" charset="0"/>
              </a:rPr>
              <a:t>mh</a:t>
            </a:r>
            <a:r>
              <a:rPr lang="en-US" sz="3200" dirty="0">
                <a:latin typeface="Bwgrkn" charset="0"/>
                <a:cs typeface="Bwgrkn" charset="0"/>
              </a:rPr>
              <a:t>. </a:t>
            </a:r>
            <a:r>
              <a:rPr lang="en-US" sz="3200" dirty="0" err="1">
                <a:latin typeface="Bwgrkn" charset="0"/>
                <a:cs typeface="Bwgrkn" charset="0"/>
              </a:rPr>
              <a:t>lamba,nete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tou.j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kakou,j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profh,taj</a:t>
            </a:r>
            <a:endParaRPr lang="pt-BR" sz="3200" dirty="0">
              <a:latin typeface="Bwgrkn" charset="0"/>
              <a:cs typeface="Bwgrkn" charset="0"/>
            </a:endParaRPr>
          </a:p>
        </p:txBody>
      </p:sp>
      <p:graphicFrame>
        <p:nvGraphicFramePr>
          <p:cNvPr id="2159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28271"/>
              </p:ext>
            </p:extLst>
          </p:nvPr>
        </p:nvGraphicFramePr>
        <p:xfrm>
          <a:off x="250826" y="2463404"/>
          <a:ext cx="8702675" cy="1505052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lamba,nete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kakou,j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profh,taj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2051051" y="266216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/>
              <a:t> P    A   M    2     P                   </a:t>
            </a:r>
            <a:r>
              <a:rPr lang="es-PE">
                <a:latin typeface="Bwgrkn" charset="0"/>
                <a:cs typeface="Bwgrkn" charset="0"/>
              </a:rPr>
              <a:t>lamba,nw   </a:t>
            </a:r>
            <a:r>
              <a:rPr lang="es-PE"/>
              <a:t>reciban</a:t>
            </a:r>
          </a:p>
        </p:txBody>
      </p:sp>
    </p:spTree>
    <p:extLst>
      <p:ext uri="{BB962C8B-B14F-4D97-AF65-F5344CB8AC3E}">
        <p14:creationId xmlns:p14="http://schemas.microsoft.com/office/powerpoint/2010/main" val="5828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200" dirty="0" err="1">
                <a:latin typeface="Bwgrkn" charset="0"/>
                <a:cs typeface="Bwgrkn" charset="0"/>
              </a:rPr>
              <a:t>mh</a:t>
            </a:r>
            <a:r>
              <a:rPr lang="en-US" sz="3200" dirty="0">
                <a:latin typeface="Bwgrkn" charset="0"/>
                <a:cs typeface="Bwgrkn" charset="0"/>
              </a:rPr>
              <a:t>. </a:t>
            </a:r>
            <a:r>
              <a:rPr lang="en-US" sz="3200" dirty="0" err="1">
                <a:latin typeface="Bwgrkn" charset="0"/>
                <a:cs typeface="Bwgrkn" charset="0"/>
              </a:rPr>
              <a:t>lamba,nete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tou.j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kakou,j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profh,taj</a:t>
            </a:r>
            <a:endParaRPr lang="pt-BR" sz="3200" dirty="0">
              <a:latin typeface="Bwgrkn" charset="0"/>
              <a:cs typeface="Bwgrkn" charset="0"/>
            </a:endParaRPr>
          </a:p>
        </p:txBody>
      </p:sp>
      <p:graphicFrame>
        <p:nvGraphicFramePr>
          <p:cNvPr id="2159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13719"/>
              </p:ext>
            </p:extLst>
          </p:nvPr>
        </p:nvGraphicFramePr>
        <p:xfrm>
          <a:off x="250826" y="2463404"/>
          <a:ext cx="8702675" cy="1505052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lamba,nete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kakou,j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profh,taj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2051051" y="266216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/>
              <a:t> P    A   M    2     P                   </a:t>
            </a:r>
            <a:r>
              <a:rPr lang="es-PE">
                <a:latin typeface="Bwgrkn" charset="0"/>
                <a:cs typeface="Bwgrkn" charset="0"/>
              </a:rPr>
              <a:t>lamba,nw   </a:t>
            </a:r>
            <a:r>
              <a:rPr lang="es-PE"/>
              <a:t>reciban</a:t>
            </a:r>
          </a:p>
        </p:txBody>
      </p:sp>
      <p:sp>
        <p:nvSpPr>
          <p:cNvPr id="21594" name="Text Box 90"/>
          <p:cNvSpPr txBox="1">
            <a:spLocks noChangeArrowheads="1"/>
          </p:cNvSpPr>
          <p:nvPr/>
        </p:nvSpPr>
        <p:spPr bwMode="auto">
          <a:xfrm>
            <a:off x="1979613" y="3111002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                          P     M     A      </a:t>
            </a:r>
            <a:r>
              <a:rPr lang="es-PE" dirty="0">
                <a:latin typeface="Bwgrkn" charset="0"/>
                <a:cs typeface="Bwgrkn" charset="0"/>
              </a:rPr>
              <a:t>kako,j</a:t>
            </a:r>
            <a:r>
              <a:rPr lang="es-PE" dirty="0">
                <a:latin typeface="Bwgrkl" charset="0"/>
              </a:rPr>
              <a:t>    </a:t>
            </a:r>
            <a:r>
              <a:rPr lang="es-PE" dirty="0"/>
              <a:t>los malos</a:t>
            </a:r>
          </a:p>
        </p:txBody>
      </p:sp>
    </p:spTree>
    <p:extLst>
      <p:ext uri="{BB962C8B-B14F-4D97-AF65-F5344CB8AC3E}">
        <p14:creationId xmlns:p14="http://schemas.microsoft.com/office/powerpoint/2010/main" val="215338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200" dirty="0" err="1">
                <a:latin typeface="Bwgrkn" charset="0"/>
                <a:cs typeface="Bwgrkn" charset="0"/>
              </a:rPr>
              <a:t>mh</a:t>
            </a:r>
            <a:r>
              <a:rPr lang="en-US" sz="3200" dirty="0">
                <a:latin typeface="Bwgrkn" charset="0"/>
                <a:cs typeface="Bwgrkn" charset="0"/>
              </a:rPr>
              <a:t>. </a:t>
            </a:r>
            <a:r>
              <a:rPr lang="en-US" sz="3200" dirty="0" err="1">
                <a:latin typeface="Bwgrkn" charset="0"/>
                <a:cs typeface="Bwgrkn" charset="0"/>
              </a:rPr>
              <a:t>lamba,nete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tou.j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kakou,j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profh,taj</a:t>
            </a:r>
            <a:endParaRPr lang="pt-BR" sz="3200" dirty="0">
              <a:latin typeface="Bwgrkn" charset="0"/>
              <a:cs typeface="Bwgrkn" charset="0"/>
            </a:endParaRPr>
          </a:p>
        </p:txBody>
      </p:sp>
      <p:graphicFrame>
        <p:nvGraphicFramePr>
          <p:cNvPr id="2159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34970"/>
              </p:ext>
            </p:extLst>
          </p:nvPr>
        </p:nvGraphicFramePr>
        <p:xfrm>
          <a:off x="250826" y="2463404"/>
          <a:ext cx="8702675" cy="1505052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lamba,nete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kakou,j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profh,taj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2051051" y="266216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/>
              <a:t> P    A   M    2     P                   </a:t>
            </a:r>
            <a:r>
              <a:rPr lang="es-PE">
                <a:latin typeface="Bwgrkn" charset="0"/>
                <a:cs typeface="Bwgrkn" charset="0"/>
              </a:rPr>
              <a:t>lamba,nw   </a:t>
            </a:r>
            <a:r>
              <a:rPr lang="es-PE"/>
              <a:t>reciban</a:t>
            </a:r>
          </a:p>
        </p:txBody>
      </p:sp>
      <p:sp>
        <p:nvSpPr>
          <p:cNvPr id="21594" name="Text Box 90"/>
          <p:cNvSpPr txBox="1">
            <a:spLocks noChangeArrowheads="1"/>
          </p:cNvSpPr>
          <p:nvPr/>
        </p:nvSpPr>
        <p:spPr bwMode="auto">
          <a:xfrm>
            <a:off x="1979613" y="3111002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                          P     M     A      </a:t>
            </a:r>
            <a:r>
              <a:rPr lang="es-PE" dirty="0">
                <a:latin typeface="Bwgrkn" charset="0"/>
                <a:cs typeface="Bwgrkn" charset="0"/>
              </a:rPr>
              <a:t>kako,j</a:t>
            </a:r>
            <a:r>
              <a:rPr lang="es-PE" dirty="0">
                <a:latin typeface="Bwgrkl" charset="0"/>
              </a:rPr>
              <a:t>    </a:t>
            </a:r>
            <a:r>
              <a:rPr lang="es-PE" dirty="0"/>
              <a:t>los malos</a:t>
            </a:r>
          </a:p>
        </p:txBody>
      </p:sp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1979614" y="350785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                          P     M     A    </a:t>
            </a:r>
            <a:r>
              <a:rPr lang="es-PE" dirty="0">
                <a:latin typeface="Bwgrkn" charset="0"/>
                <a:cs typeface="Bwgrkn" charset="0"/>
              </a:rPr>
              <a:t>profh,thj  </a:t>
            </a:r>
            <a:r>
              <a:rPr lang="es-PE" dirty="0"/>
              <a:t>profetas</a:t>
            </a:r>
          </a:p>
        </p:txBody>
      </p:sp>
    </p:spTree>
    <p:extLst>
      <p:ext uri="{BB962C8B-B14F-4D97-AF65-F5344CB8AC3E}">
        <p14:creationId xmlns:p14="http://schemas.microsoft.com/office/powerpoint/2010/main" val="24444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200" dirty="0" err="1">
                <a:latin typeface="Bwgrkn" charset="0"/>
                <a:cs typeface="Bwgrkn" charset="0"/>
              </a:rPr>
              <a:t>mh</a:t>
            </a:r>
            <a:r>
              <a:rPr lang="en-US" sz="3200" dirty="0">
                <a:latin typeface="Bwgrkn" charset="0"/>
                <a:cs typeface="Bwgrkn" charset="0"/>
              </a:rPr>
              <a:t>. </a:t>
            </a:r>
            <a:r>
              <a:rPr lang="en-US" sz="3200" dirty="0" err="1">
                <a:latin typeface="Bwgrkn" charset="0"/>
                <a:cs typeface="Bwgrkn" charset="0"/>
              </a:rPr>
              <a:t>lamba,nete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tou.j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kakou,j</a:t>
            </a:r>
            <a:r>
              <a:rPr lang="en-US" sz="3200" dirty="0">
                <a:latin typeface="Bwgrkn" charset="0"/>
                <a:cs typeface="Bwgrkn" charset="0"/>
              </a:rPr>
              <a:t> </a:t>
            </a:r>
            <a:r>
              <a:rPr lang="en-US" sz="3200" dirty="0" err="1">
                <a:latin typeface="Bwgrkn" charset="0"/>
                <a:cs typeface="Bwgrkn" charset="0"/>
              </a:rPr>
              <a:t>profh,taj</a:t>
            </a:r>
            <a:endParaRPr lang="pt-BR" sz="3200" dirty="0">
              <a:latin typeface="Bwgrkn" charset="0"/>
              <a:cs typeface="Bwgrkn" charset="0"/>
            </a:endParaRPr>
          </a:p>
        </p:txBody>
      </p:sp>
      <p:graphicFrame>
        <p:nvGraphicFramePr>
          <p:cNvPr id="2159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89216"/>
              </p:ext>
            </p:extLst>
          </p:nvPr>
        </p:nvGraphicFramePr>
        <p:xfrm>
          <a:off x="250826" y="2463404"/>
          <a:ext cx="8702675" cy="1505052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lamba,nete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kakou,j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profh,taj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92" name="Text Box 88"/>
          <p:cNvSpPr txBox="1">
            <a:spLocks noChangeArrowheads="1"/>
          </p:cNvSpPr>
          <p:nvPr/>
        </p:nvSpPr>
        <p:spPr bwMode="auto">
          <a:xfrm>
            <a:off x="395288" y="1429941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2800" dirty="0"/>
              <a:t>No reciban a los malos profetas.</a:t>
            </a:r>
          </a:p>
        </p:txBody>
      </p: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2051051" y="266216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/>
              <a:t> P    A   M    2     P                   </a:t>
            </a:r>
            <a:r>
              <a:rPr lang="es-PE">
                <a:latin typeface="Bwgrkn" charset="0"/>
                <a:cs typeface="Bwgrkn" charset="0"/>
              </a:rPr>
              <a:t>lamba,nw   </a:t>
            </a:r>
            <a:r>
              <a:rPr lang="es-PE"/>
              <a:t>reciban</a:t>
            </a:r>
          </a:p>
        </p:txBody>
      </p:sp>
      <p:sp>
        <p:nvSpPr>
          <p:cNvPr id="21594" name="Text Box 90"/>
          <p:cNvSpPr txBox="1">
            <a:spLocks noChangeArrowheads="1"/>
          </p:cNvSpPr>
          <p:nvPr/>
        </p:nvSpPr>
        <p:spPr bwMode="auto">
          <a:xfrm>
            <a:off x="1979613" y="3111002"/>
            <a:ext cx="716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                          P     M     A      </a:t>
            </a:r>
            <a:r>
              <a:rPr lang="es-PE" dirty="0">
                <a:latin typeface="Bwgrkn" charset="0"/>
                <a:cs typeface="Bwgrkn" charset="0"/>
              </a:rPr>
              <a:t>kako,j</a:t>
            </a:r>
            <a:r>
              <a:rPr lang="es-PE" dirty="0">
                <a:latin typeface="Bwgrkl" charset="0"/>
              </a:rPr>
              <a:t>    </a:t>
            </a:r>
            <a:r>
              <a:rPr lang="es-PE" dirty="0"/>
              <a:t>los malos</a:t>
            </a:r>
          </a:p>
        </p:txBody>
      </p:sp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1979614" y="350785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                          P     M     A    </a:t>
            </a:r>
            <a:r>
              <a:rPr lang="es-PE" dirty="0">
                <a:latin typeface="Bwgrkn" charset="0"/>
                <a:cs typeface="Bwgrkn" charset="0"/>
              </a:rPr>
              <a:t>profh,thj  </a:t>
            </a:r>
            <a:r>
              <a:rPr lang="es-PE" dirty="0"/>
              <a:t>profetas</a:t>
            </a:r>
          </a:p>
        </p:txBody>
      </p:sp>
    </p:spTree>
    <p:extLst>
      <p:ext uri="{BB962C8B-B14F-4D97-AF65-F5344CB8AC3E}">
        <p14:creationId xmlns:p14="http://schemas.microsoft.com/office/powerpoint/2010/main" val="19579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dirty="0"/>
              <a:t>Mc. 5:36</a:t>
            </a:r>
            <a:r>
              <a:rPr lang="en-US" dirty="0"/>
              <a:t>  </a:t>
            </a:r>
            <a:r>
              <a:rPr lang="el-GR" sz="3200" dirty="0">
                <a:latin typeface="Gentium" charset="0"/>
                <a:cs typeface="Gentium" charset="0"/>
              </a:rPr>
              <a:t>Μὴ φοβοῦ, μόνον</a:t>
            </a:r>
            <a:r>
              <a:rPr lang="en-US" sz="3200" dirty="0">
                <a:latin typeface="Gentium" charset="0"/>
                <a:cs typeface="Gentium" charset="0"/>
              </a:rPr>
              <a:t> (</a:t>
            </a:r>
            <a:r>
              <a:rPr lang="en-US" sz="3200" dirty="0" err="1">
                <a:latin typeface="Gentium" charset="0"/>
                <a:cs typeface="Gentium" charset="0"/>
              </a:rPr>
              <a:t>solamente</a:t>
            </a:r>
            <a:r>
              <a:rPr lang="en-US" sz="3200" dirty="0">
                <a:latin typeface="Gentium" charset="0"/>
                <a:cs typeface="Gentium" charset="0"/>
              </a:rPr>
              <a:t>)</a:t>
            </a:r>
            <a:r>
              <a:rPr lang="el-GR" sz="3200" dirty="0">
                <a:latin typeface="Gentium" charset="0"/>
                <a:cs typeface="Gentium" charset="0"/>
              </a:rPr>
              <a:t> πίστευε.</a:t>
            </a:r>
            <a:endParaRPr lang="pt-BR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55193"/>
              </p:ext>
            </p:extLst>
          </p:nvPr>
        </p:nvGraphicFramePr>
        <p:xfrm>
          <a:off x="250826" y="2463404"/>
          <a:ext cx="8702675" cy="107257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φοβοῦ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πίστευε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7574"/>
            <a:ext cx="872546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_tradnl" sz="4000" dirty="0">
                <a:latin typeface="Minion Pro"/>
                <a:cs typeface="Minion Pro"/>
              </a:rPr>
              <a:t>132. </a:t>
            </a:r>
            <a:r>
              <a:rPr lang="es-ES_tradnl" sz="4000" b="1" dirty="0" err="1">
                <a:latin typeface="Minion Pro"/>
                <a:cs typeface="Minion Pro"/>
              </a:rPr>
              <a:t>γίνομ</a:t>
            </a:r>
            <a:r>
              <a:rPr lang="es-ES_tradnl" sz="4000" b="1" dirty="0">
                <a:latin typeface="Minion Pro"/>
                <a:cs typeface="Minion Pro"/>
              </a:rPr>
              <a:t>α</a:t>
            </a:r>
            <a:r>
              <a:rPr lang="es-ES_tradnl" sz="4000" b="1" dirty="0" err="1">
                <a:latin typeface="Minion Pro"/>
                <a:cs typeface="Minion Pro"/>
              </a:rPr>
              <a:t>ι</a:t>
            </a:r>
            <a:r>
              <a:rPr lang="es-ES_tradnl" sz="4000" dirty="0">
                <a:latin typeface="Minion Pro"/>
                <a:cs typeface="Minion Pro"/>
              </a:rPr>
              <a:t>: ser, estar, llegar a ser o estar</a:t>
            </a:r>
            <a:r>
              <a:rPr lang="es-ES_tradnl" sz="4000" dirty="0" smtClean="0">
                <a:latin typeface="Minion Pro"/>
                <a:cs typeface="Minion Pro"/>
              </a:rPr>
              <a:t>,</a:t>
            </a:r>
          </a:p>
          <a:p>
            <a:pPr algn="l"/>
            <a:r>
              <a:rPr lang="es-ES_tradnl" sz="4000" dirty="0">
                <a:latin typeface="Minion Pro"/>
                <a:cs typeface="Minion Pro"/>
              </a:rPr>
              <a:t> </a:t>
            </a:r>
            <a:r>
              <a:rPr lang="es-ES_tradnl" sz="4000" dirty="0" smtClean="0">
                <a:latin typeface="Minion Pro"/>
                <a:cs typeface="Minion Pro"/>
              </a:rPr>
              <a:t>       nacer</a:t>
            </a:r>
            <a:r>
              <a:rPr lang="es-ES_tradnl" sz="4000" dirty="0">
                <a:latin typeface="Minion Pro"/>
                <a:cs typeface="Minion Pro"/>
              </a:rPr>
              <a:t>, haber </a:t>
            </a:r>
            <a:r>
              <a:rPr lang="es-ES_tradnl" sz="4000" dirty="0" smtClean="0">
                <a:latin typeface="Minion Pro"/>
                <a:cs typeface="Minion Pro"/>
              </a:rPr>
              <a:t>(</a:t>
            </a:r>
            <a:r>
              <a:rPr lang="es-ES_tradnl" sz="4000" dirty="0">
                <a:latin typeface="Minion Pro"/>
                <a:cs typeface="Minion Pro"/>
              </a:rPr>
              <a:t>669)</a:t>
            </a:r>
          </a:p>
          <a:p>
            <a:pPr algn="l"/>
            <a:r>
              <a:rPr lang="es-ES_tradnl" sz="4000" dirty="0">
                <a:latin typeface="Minion Pro"/>
                <a:cs typeface="Minion Pro"/>
              </a:rPr>
              <a:t>133. </a:t>
            </a:r>
            <a:r>
              <a:rPr lang="es-ES_tradnl" sz="4000" b="1" dirty="0" err="1">
                <a:latin typeface="Minion Pro"/>
                <a:cs typeface="Minion Pro"/>
              </a:rPr>
              <a:t>ἔρχομ</a:t>
            </a:r>
            <a:r>
              <a:rPr lang="es-ES_tradnl" sz="4000" b="1" dirty="0">
                <a:latin typeface="Minion Pro"/>
                <a:cs typeface="Minion Pro"/>
              </a:rPr>
              <a:t>α</a:t>
            </a:r>
            <a:r>
              <a:rPr lang="es-ES_tradnl" sz="4000" b="1" dirty="0" err="1">
                <a:latin typeface="Minion Pro"/>
                <a:cs typeface="Minion Pro"/>
              </a:rPr>
              <a:t>ι</a:t>
            </a:r>
            <a:r>
              <a:rPr lang="es-ES_tradnl" sz="4000" dirty="0">
                <a:latin typeface="Minion Pro"/>
                <a:cs typeface="Minion Pro"/>
              </a:rPr>
              <a:t>: ir, venir, llegar (636)</a:t>
            </a:r>
          </a:p>
          <a:p>
            <a:pPr algn="l"/>
            <a:r>
              <a:rPr lang="es-ES_tradnl" sz="4000" dirty="0">
                <a:latin typeface="Minion Pro"/>
                <a:cs typeface="Minion Pro"/>
              </a:rPr>
              <a:t>134. </a:t>
            </a:r>
            <a:r>
              <a:rPr lang="es-ES_tradnl" sz="4000" b="1" dirty="0" err="1">
                <a:latin typeface="Minion Pro"/>
                <a:cs typeface="Minion Pro"/>
              </a:rPr>
              <a:t>ἀ</a:t>
            </a:r>
            <a:r>
              <a:rPr lang="es-ES_tradnl" sz="4000" b="1" dirty="0">
                <a:latin typeface="Minion Pro"/>
                <a:cs typeface="Minion Pro"/>
              </a:rPr>
              <a:t>π</a:t>
            </a:r>
            <a:r>
              <a:rPr lang="es-ES_tradnl" sz="4000" b="1" dirty="0" err="1">
                <a:latin typeface="Minion Pro"/>
                <a:cs typeface="Minion Pro"/>
              </a:rPr>
              <a:t>οκρίνομ</a:t>
            </a:r>
            <a:r>
              <a:rPr lang="es-ES_tradnl" sz="4000" b="1" dirty="0">
                <a:latin typeface="Minion Pro"/>
                <a:cs typeface="Minion Pro"/>
              </a:rPr>
              <a:t>α</a:t>
            </a:r>
            <a:r>
              <a:rPr lang="es-ES_tradnl" sz="4000" b="1" dirty="0" err="1">
                <a:latin typeface="Minion Pro"/>
                <a:cs typeface="Minion Pro"/>
              </a:rPr>
              <a:t>ι</a:t>
            </a:r>
            <a:r>
              <a:rPr lang="es-ES_tradnl" sz="4000" dirty="0">
                <a:latin typeface="Minion Pro"/>
                <a:cs typeface="Minion Pro"/>
              </a:rPr>
              <a:t>: responder </a:t>
            </a:r>
            <a:r>
              <a:rPr lang="es-ES_tradnl" sz="4000" dirty="0" smtClean="0">
                <a:latin typeface="Minion Pro"/>
                <a:cs typeface="Minion Pro"/>
              </a:rPr>
              <a:t>(</a:t>
            </a:r>
            <a:r>
              <a:rPr lang="es-ES_tradnl" sz="4000" dirty="0">
                <a:latin typeface="Minion Pro"/>
                <a:cs typeface="Minion Pro"/>
              </a:rPr>
              <a:t>231)</a:t>
            </a:r>
          </a:p>
          <a:p>
            <a:pPr algn="l"/>
            <a:r>
              <a:rPr lang="es-ES_tradnl" sz="4000" dirty="0">
                <a:latin typeface="Minion Pro"/>
                <a:cs typeface="Minion Pro"/>
              </a:rPr>
              <a:t>135. </a:t>
            </a:r>
            <a:r>
              <a:rPr lang="es-ES_tradnl" sz="4000" b="1" dirty="0" err="1">
                <a:latin typeface="Minion Pro"/>
                <a:cs typeface="Minion Pro"/>
              </a:rPr>
              <a:t>δύν</a:t>
            </a:r>
            <a:r>
              <a:rPr lang="es-ES_tradnl" sz="4000" b="1" dirty="0">
                <a:latin typeface="Minion Pro"/>
                <a:cs typeface="Minion Pro"/>
              </a:rPr>
              <a:t>αμα</a:t>
            </a:r>
            <a:r>
              <a:rPr lang="es-ES_tradnl" sz="4000" b="1" dirty="0" err="1">
                <a:latin typeface="Minion Pro"/>
                <a:cs typeface="Minion Pro"/>
              </a:rPr>
              <a:t>ι</a:t>
            </a:r>
            <a:r>
              <a:rPr lang="es-ES_tradnl" sz="4000" dirty="0">
                <a:latin typeface="Minion Pro"/>
                <a:cs typeface="Minion Pro"/>
              </a:rPr>
              <a:t>: poder (210)</a:t>
            </a:r>
          </a:p>
          <a:p>
            <a:pPr algn="l"/>
            <a:r>
              <a:rPr lang="es-ES_tradnl" sz="4000" dirty="0">
                <a:latin typeface="Minion Pro"/>
                <a:cs typeface="Minion Pro"/>
              </a:rPr>
              <a:t>136. </a:t>
            </a:r>
            <a:r>
              <a:rPr lang="es-ES_tradnl" sz="4000" b="1" dirty="0" err="1">
                <a:latin typeface="Minion Pro"/>
                <a:cs typeface="Minion Pro"/>
              </a:rPr>
              <a:t>ἐξέρχομ</a:t>
            </a:r>
            <a:r>
              <a:rPr lang="es-ES_tradnl" sz="4000" b="1" dirty="0">
                <a:latin typeface="Minion Pro"/>
                <a:cs typeface="Minion Pro"/>
              </a:rPr>
              <a:t>α</a:t>
            </a:r>
            <a:r>
              <a:rPr lang="es-ES_tradnl" sz="4000" b="1" dirty="0" err="1">
                <a:latin typeface="Minion Pro"/>
                <a:cs typeface="Minion Pro"/>
              </a:rPr>
              <a:t>ι</a:t>
            </a:r>
            <a:r>
              <a:rPr lang="es-ES_tradnl" sz="4000" dirty="0">
                <a:latin typeface="Minion Pro"/>
                <a:cs typeface="Minion Pro"/>
              </a:rPr>
              <a:t>: salir (218</a:t>
            </a:r>
            <a:r>
              <a:rPr lang="es-ES_tradnl" sz="4000" dirty="0" smtClean="0">
                <a:latin typeface="Minion Pro"/>
                <a:cs typeface="Minion Pro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11: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dirty="0"/>
              <a:t>Mc. 5:36</a:t>
            </a:r>
            <a:r>
              <a:rPr lang="en-US" dirty="0"/>
              <a:t>  </a:t>
            </a:r>
            <a:r>
              <a:rPr lang="el-GR" sz="3200" dirty="0">
                <a:latin typeface="Gentium" charset="0"/>
                <a:cs typeface="Gentium" charset="0"/>
              </a:rPr>
              <a:t>Μὴ φοβοῦ, μόνον</a:t>
            </a:r>
            <a:r>
              <a:rPr lang="en-US" sz="3200" dirty="0">
                <a:latin typeface="Gentium" charset="0"/>
                <a:cs typeface="Gentium" charset="0"/>
              </a:rPr>
              <a:t> (</a:t>
            </a:r>
            <a:r>
              <a:rPr lang="en-US" sz="3200" dirty="0" err="1">
                <a:latin typeface="Gentium" charset="0"/>
                <a:cs typeface="Gentium" charset="0"/>
              </a:rPr>
              <a:t>solamente</a:t>
            </a:r>
            <a:r>
              <a:rPr lang="en-US" sz="3200" dirty="0">
                <a:latin typeface="Gentium" charset="0"/>
                <a:cs typeface="Gentium" charset="0"/>
              </a:rPr>
              <a:t>)</a:t>
            </a:r>
            <a:r>
              <a:rPr lang="el-GR" sz="3200" dirty="0">
                <a:latin typeface="Gentium" charset="0"/>
                <a:cs typeface="Gentium" charset="0"/>
              </a:rPr>
              <a:t> πίστευε.</a:t>
            </a:r>
            <a:endParaRPr lang="pt-BR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03626"/>
              </p:ext>
            </p:extLst>
          </p:nvPr>
        </p:nvGraphicFramePr>
        <p:xfrm>
          <a:off x="250826" y="2463404"/>
          <a:ext cx="8702675" cy="107257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φοβοῦ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πίστευε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2051051" y="2613070"/>
            <a:ext cx="6842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</a:t>
            </a:r>
            <a:r>
              <a:rPr lang="el-GR" sz="1400" dirty="0"/>
              <a:t> </a:t>
            </a:r>
            <a:r>
              <a:rPr lang="es-PE" baseline="30000" dirty="0"/>
              <a:t>M</a:t>
            </a:r>
            <a:r>
              <a:rPr lang="es-PE" dirty="0"/>
              <a:t>/</a:t>
            </a:r>
            <a:r>
              <a:rPr lang="es-PE" baseline="-25000" dirty="0"/>
              <a:t>D</a:t>
            </a:r>
            <a:r>
              <a:rPr lang="es-PE" sz="2800" dirty="0"/>
              <a:t> </a:t>
            </a:r>
            <a:r>
              <a:rPr lang="es-PE" dirty="0"/>
              <a:t>M     2     S                   </a:t>
            </a:r>
            <a:r>
              <a:rPr lang="el-GR" dirty="0">
                <a:latin typeface="Gentium" charset="0"/>
                <a:cs typeface="Gentium" charset="0"/>
              </a:rPr>
              <a:t>φοβέομαι  </a:t>
            </a:r>
            <a:r>
              <a:rPr lang="es-PE" dirty="0"/>
              <a:t>temas</a:t>
            </a:r>
          </a:p>
        </p:txBody>
      </p:sp>
    </p:spTree>
    <p:extLst>
      <p:ext uri="{BB962C8B-B14F-4D97-AF65-F5344CB8AC3E}">
        <p14:creationId xmlns:p14="http://schemas.microsoft.com/office/powerpoint/2010/main" val="164133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dirty="0"/>
              <a:t>Mc. 5:36</a:t>
            </a:r>
            <a:r>
              <a:rPr lang="en-US" dirty="0"/>
              <a:t>  </a:t>
            </a:r>
            <a:r>
              <a:rPr lang="el-GR" sz="3200" dirty="0">
                <a:latin typeface="Gentium" charset="0"/>
                <a:cs typeface="Gentium" charset="0"/>
              </a:rPr>
              <a:t>Μὴ φοβοῦ, μόνον</a:t>
            </a:r>
            <a:r>
              <a:rPr lang="en-US" sz="3200" dirty="0">
                <a:latin typeface="Gentium" charset="0"/>
                <a:cs typeface="Gentium" charset="0"/>
              </a:rPr>
              <a:t> (</a:t>
            </a:r>
            <a:r>
              <a:rPr lang="en-US" sz="3200" dirty="0" err="1">
                <a:latin typeface="Gentium" charset="0"/>
                <a:cs typeface="Gentium" charset="0"/>
              </a:rPr>
              <a:t>solamente</a:t>
            </a:r>
            <a:r>
              <a:rPr lang="en-US" sz="3200" dirty="0">
                <a:latin typeface="Gentium" charset="0"/>
                <a:cs typeface="Gentium" charset="0"/>
              </a:rPr>
              <a:t>)</a:t>
            </a:r>
            <a:r>
              <a:rPr lang="el-GR" sz="3200" dirty="0">
                <a:latin typeface="Gentium" charset="0"/>
                <a:cs typeface="Gentium" charset="0"/>
              </a:rPr>
              <a:t> πίστευε.</a:t>
            </a:r>
            <a:endParaRPr lang="pt-BR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99843"/>
              </p:ext>
            </p:extLst>
          </p:nvPr>
        </p:nvGraphicFramePr>
        <p:xfrm>
          <a:off x="250826" y="2463404"/>
          <a:ext cx="8702675" cy="107257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φοβοῦ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πίστευε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2051051" y="2613070"/>
            <a:ext cx="6842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</a:t>
            </a:r>
            <a:r>
              <a:rPr lang="el-GR" sz="1400" dirty="0"/>
              <a:t> </a:t>
            </a:r>
            <a:r>
              <a:rPr lang="es-PE" baseline="30000" dirty="0"/>
              <a:t>M</a:t>
            </a:r>
            <a:r>
              <a:rPr lang="es-PE" dirty="0"/>
              <a:t>/</a:t>
            </a:r>
            <a:r>
              <a:rPr lang="es-PE" baseline="-25000" dirty="0"/>
              <a:t>D</a:t>
            </a:r>
            <a:r>
              <a:rPr lang="es-PE" sz="2800" dirty="0"/>
              <a:t> </a:t>
            </a:r>
            <a:r>
              <a:rPr lang="es-PE" dirty="0"/>
              <a:t>M     2     S                   </a:t>
            </a:r>
            <a:r>
              <a:rPr lang="el-GR" dirty="0">
                <a:latin typeface="Gentium" charset="0"/>
                <a:cs typeface="Gentium" charset="0"/>
              </a:rPr>
              <a:t>φοβέομαι  </a:t>
            </a:r>
            <a:r>
              <a:rPr lang="es-PE" dirty="0"/>
              <a:t>temas</a:t>
            </a:r>
          </a:p>
        </p:txBody>
      </p:sp>
      <p:sp>
        <p:nvSpPr>
          <p:cNvPr id="18525" name="Text Box 93"/>
          <p:cNvSpPr txBox="1">
            <a:spLocks noChangeArrowheads="1"/>
          </p:cNvSpPr>
          <p:nvPr/>
        </p:nvSpPr>
        <p:spPr bwMode="auto">
          <a:xfrm>
            <a:off x="2051051" y="3085009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  A   M    2     S                    </a:t>
            </a:r>
            <a:r>
              <a:rPr lang="el-GR" dirty="0">
                <a:latin typeface="Gentium" charset="0"/>
                <a:cs typeface="Gentium" charset="0"/>
              </a:rPr>
              <a:t>πιστευω</a:t>
            </a:r>
            <a:r>
              <a:rPr lang="es-PE" dirty="0">
                <a:latin typeface="Bwgrkl" charset="0"/>
              </a:rPr>
              <a:t>  </a:t>
            </a:r>
            <a:r>
              <a:rPr lang="el-GR" dirty="0">
                <a:latin typeface="Bwgrkl" charset="0"/>
              </a:rPr>
              <a:t> </a:t>
            </a:r>
            <a:r>
              <a:rPr lang="es-PE" dirty="0"/>
              <a:t>cree</a:t>
            </a:r>
          </a:p>
        </p:txBody>
      </p:sp>
    </p:spTree>
    <p:extLst>
      <p:ext uri="{BB962C8B-B14F-4D97-AF65-F5344CB8AC3E}">
        <p14:creationId xmlns:p14="http://schemas.microsoft.com/office/powerpoint/2010/main" val="290665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dirty="0"/>
              <a:t>Mc. 5:36</a:t>
            </a:r>
            <a:r>
              <a:rPr lang="en-US" dirty="0"/>
              <a:t>  </a:t>
            </a:r>
            <a:r>
              <a:rPr lang="el-GR" sz="3200" dirty="0">
                <a:latin typeface="Gentium" charset="0"/>
                <a:cs typeface="Gentium" charset="0"/>
              </a:rPr>
              <a:t>Μὴ φοβοῦ, μόνον</a:t>
            </a:r>
            <a:r>
              <a:rPr lang="en-US" sz="3200" dirty="0">
                <a:latin typeface="Gentium" charset="0"/>
                <a:cs typeface="Gentium" charset="0"/>
              </a:rPr>
              <a:t> (</a:t>
            </a:r>
            <a:r>
              <a:rPr lang="en-US" sz="3200" dirty="0" err="1">
                <a:latin typeface="Gentium" charset="0"/>
                <a:cs typeface="Gentium" charset="0"/>
              </a:rPr>
              <a:t>solamente</a:t>
            </a:r>
            <a:r>
              <a:rPr lang="en-US" sz="3200" dirty="0">
                <a:latin typeface="Gentium" charset="0"/>
                <a:cs typeface="Gentium" charset="0"/>
              </a:rPr>
              <a:t>)</a:t>
            </a:r>
            <a:r>
              <a:rPr lang="el-GR" sz="3200" dirty="0">
                <a:latin typeface="Gentium" charset="0"/>
                <a:cs typeface="Gentium" charset="0"/>
              </a:rPr>
              <a:t> πίστευε.</a:t>
            </a:r>
            <a:endParaRPr lang="pt-BR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7321"/>
              </p:ext>
            </p:extLst>
          </p:nvPr>
        </p:nvGraphicFramePr>
        <p:xfrm>
          <a:off x="250826" y="2463404"/>
          <a:ext cx="8702675" cy="107257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φοβοῦ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πίστευε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20" name="Text Box 88"/>
          <p:cNvSpPr txBox="1">
            <a:spLocks noChangeArrowheads="1"/>
          </p:cNvSpPr>
          <p:nvPr/>
        </p:nvSpPr>
        <p:spPr bwMode="auto">
          <a:xfrm>
            <a:off x="395288" y="1429941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2800"/>
              <a:t>No temas, solamente cree.</a:t>
            </a:r>
          </a:p>
        </p:txBody>
      </p:sp>
      <p:sp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2051051" y="2613070"/>
            <a:ext cx="6842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</a:t>
            </a:r>
            <a:r>
              <a:rPr lang="el-GR" sz="1400" dirty="0"/>
              <a:t> </a:t>
            </a:r>
            <a:r>
              <a:rPr lang="es-PE" baseline="30000" dirty="0"/>
              <a:t>M</a:t>
            </a:r>
            <a:r>
              <a:rPr lang="es-PE" dirty="0"/>
              <a:t>/</a:t>
            </a:r>
            <a:r>
              <a:rPr lang="es-PE" baseline="-25000" dirty="0"/>
              <a:t>D</a:t>
            </a:r>
            <a:r>
              <a:rPr lang="es-PE" sz="2800" dirty="0"/>
              <a:t> </a:t>
            </a:r>
            <a:r>
              <a:rPr lang="es-PE" dirty="0"/>
              <a:t>M     2     S                   </a:t>
            </a:r>
            <a:r>
              <a:rPr lang="el-GR" dirty="0">
                <a:latin typeface="Gentium" charset="0"/>
                <a:cs typeface="Gentium" charset="0"/>
              </a:rPr>
              <a:t>φοβέομαι  </a:t>
            </a:r>
            <a:r>
              <a:rPr lang="es-PE" dirty="0"/>
              <a:t>temas</a:t>
            </a:r>
          </a:p>
        </p:txBody>
      </p:sp>
      <p:sp>
        <p:nvSpPr>
          <p:cNvPr id="18525" name="Text Box 93"/>
          <p:cNvSpPr txBox="1">
            <a:spLocks noChangeArrowheads="1"/>
          </p:cNvSpPr>
          <p:nvPr/>
        </p:nvSpPr>
        <p:spPr bwMode="auto">
          <a:xfrm>
            <a:off x="2051051" y="3085009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  A   M    2     S                    </a:t>
            </a:r>
            <a:r>
              <a:rPr lang="el-GR" dirty="0">
                <a:latin typeface="Gentium" charset="0"/>
                <a:cs typeface="Gentium" charset="0"/>
              </a:rPr>
              <a:t>πιστευω</a:t>
            </a:r>
            <a:r>
              <a:rPr lang="es-PE" dirty="0">
                <a:latin typeface="Bwgrkl" charset="0"/>
              </a:rPr>
              <a:t>  </a:t>
            </a:r>
            <a:r>
              <a:rPr lang="el-GR" dirty="0">
                <a:latin typeface="Bwgrkl" charset="0"/>
              </a:rPr>
              <a:t> </a:t>
            </a:r>
            <a:r>
              <a:rPr lang="es-PE" dirty="0"/>
              <a:t>cree</a:t>
            </a:r>
          </a:p>
        </p:txBody>
      </p:sp>
    </p:spTree>
    <p:extLst>
      <p:ext uri="{BB962C8B-B14F-4D97-AF65-F5344CB8AC3E}">
        <p14:creationId xmlns:p14="http://schemas.microsoft.com/office/powerpoint/2010/main" val="418489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690830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Gentium" charset="0"/>
                <a:cs typeface="Gentium" charset="0"/>
              </a:rPr>
              <a:t>Mc. 9:19   </a:t>
            </a:r>
            <a:r>
              <a:rPr lang="el-GR" sz="3200" dirty="0">
                <a:latin typeface="Gentium" charset="0"/>
                <a:cs typeface="Gentium" charset="0"/>
              </a:rPr>
              <a:t>φέρετε</a:t>
            </a:r>
            <a:r>
              <a:rPr lang="en-US" sz="3200" dirty="0">
                <a:latin typeface="Gentium" charset="0"/>
                <a:cs typeface="Gentium" charset="0"/>
              </a:rPr>
              <a:t> (</a:t>
            </a:r>
            <a:r>
              <a:rPr lang="el-GR" sz="3200" dirty="0">
                <a:latin typeface="Gentium" charset="0"/>
                <a:cs typeface="Gentium" charset="0"/>
              </a:rPr>
              <a:t>φέρω</a:t>
            </a:r>
            <a:r>
              <a:rPr lang="en-US" sz="3200" dirty="0">
                <a:latin typeface="Gentium" charset="0"/>
                <a:cs typeface="Gentium" charset="0"/>
              </a:rPr>
              <a:t> : </a:t>
            </a:r>
            <a:r>
              <a:rPr lang="en-US" sz="3200" dirty="0" err="1">
                <a:latin typeface="Gentium" charset="0"/>
                <a:cs typeface="Gentium" charset="0"/>
              </a:rPr>
              <a:t>traer</a:t>
            </a:r>
            <a:r>
              <a:rPr lang="en-US" sz="3200" dirty="0">
                <a:latin typeface="Gentium" charset="0"/>
                <a:cs typeface="Gentium" charset="0"/>
              </a:rPr>
              <a:t>)</a:t>
            </a:r>
            <a:r>
              <a:rPr lang="el-GR" sz="3200" dirty="0">
                <a:latin typeface="Gentium" charset="0"/>
                <a:cs typeface="Gentium" charset="0"/>
              </a:rPr>
              <a:t> αὐτὸν πρός με.</a:t>
            </a:r>
            <a:endParaRPr lang="es-PE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36962"/>
              </p:ext>
            </p:extLst>
          </p:nvPr>
        </p:nvGraphicFramePr>
        <p:xfrm>
          <a:off x="250826" y="2463404"/>
          <a:ext cx="8702675" cy="746467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φέρετε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690830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Gentium" charset="0"/>
                <a:cs typeface="Gentium" charset="0"/>
              </a:rPr>
              <a:t>Mc. 9:19   </a:t>
            </a:r>
            <a:r>
              <a:rPr lang="el-GR" sz="3200" dirty="0">
                <a:latin typeface="Gentium" charset="0"/>
                <a:cs typeface="Gentium" charset="0"/>
              </a:rPr>
              <a:t>φέρετε</a:t>
            </a:r>
            <a:r>
              <a:rPr lang="en-US" sz="3200" dirty="0">
                <a:latin typeface="Gentium" charset="0"/>
                <a:cs typeface="Gentium" charset="0"/>
              </a:rPr>
              <a:t> (</a:t>
            </a:r>
            <a:r>
              <a:rPr lang="el-GR" sz="3200" dirty="0">
                <a:latin typeface="Gentium" charset="0"/>
                <a:cs typeface="Gentium" charset="0"/>
              </a:rPr>
              <a:t>φέρω</a:t>
            </a:r>
            <a:r>
              <a:rPr lang="en-US" sz="3200" dirty="0">
                <a:latin typeface="Gentium" charset="0"/>
                <a:cs typeface="Gentium" charset="0"/>
              </a:rPr>
              <a:t> : </a:t>
            </a:r>
            <a:r>
              <a:rPr lang="en-US" sz="3200" dirty="0" err="1">
                <a:latin typeface="Gentium" charset="0"/>
                <a:cs typeface="Gentium" charset="0"/>
              </a:rPr>
              <a:t>traer</a:t>
            </a:r>
            <a:r>
              <a:rPr lang="en-US" sz="3200" dirty="0">
                <a:latin typeface="Gentium" charset="0"/>
                <a:cs typeface="Gentium" charset="0"/>
              </a:rPr>
              <a:t>)</a:t>
            </a:r>
            <a:r>
              <a:rPr lang="el-GR" sz="3200" dirty="0">
                <a:latin typeface="Gentium" charset="0"/>
                <a:cs typeface="Gentium" charset="0"/>
              </a:rPr>
              <a:t> αὐτὸν πρός με.</a:t>
            </a:r>
            <a:endParaRPr lang="es-PE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02576"/>
              </p:ext>
            </p:extLst>
          </p:nvPr>
        </p:nvGraphicFramePr>
        <p:xfrm>
          <a:off x="250826" y="2463404"/>
          <a:ext cx="8702675" cy="746467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φέρετε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7" name="Text Box 89"/>
          <p:cNvSpPr txBox="1">
            <a:spLocks noChangeArrowheads="1"/>
          </p:cNvSpPr>
          <p:nvPr/>
        </p:nvSpPr>
        <p:spPr bwMode="auto">
          <a:xfrm>
            <a:off x="2051051" y="266216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  A   M    2     P                      </a:t>
            </a:r>
            <a:r>
              <a:rPr lang="el-GR" dirty="0">
                <a:latin typeface="Gentium" charset="0"/>
                <a:cs typeface="Gentium" charset="0"/>
              </a:rPr>
              <a:t>φέρω</a:t>
            </a:r>
            <a:r>
              <a:rPr lang="es-PE" dirty="0">
                <a:latin typeface="Bwgrkl" charset="0"/>
              </a:rPr>
              <a:t>     </a:t>
            </a:r>
            <a:r>
              <a:rPr lang="es-PE" dirty="0"/>
              <a:t>traigan</a:t>
            </a:r>
          </a:p>
        </p:txBody>
      </p:sp>
    </p:spTree>
    <p:extLst>
      <p:ext uri="{BB962C8B-B14F-4D97-AF65-F5344CB8AC3E}">
        <p14:creationId xmlns:p14="http://schemas.microsoft.com/office/powerpoint/2010/main" val="234389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690830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Gentium" charset="0"/>
                <a:cs typeface="Gentium" charset="0"/>
              </a:rPr>
              <a:t>Mc. 9:19   </a:t>
            </a:r>
            <a:r>
              <a:rPr lang="el-GR" sz="3200" dirty="0">
                <a:latin typeface="Gentium" charset="0"/>
                <a:cs typeface="Gentium" charset="0"/>
              </a:rPr>
              <a:t>φέρετε</a:t>
            </a:r>
            <a:r>
              <a:rPr lang="en-US" sz="3200" dirty="0">
                <a:latin typeface="Gentium" charset="0"/>
                <a:cs typeface="Gentium" charset="0"/>
              </a:rPr>
              <a:t> (</a:t>
            </a:r>
            <a:r>
              <a:rPr lang="el-GR" sz="3200" dirty="0">
                <a:latin typeface="Gentium" charset="0"/>
                <a:cs typeface="Gentium" charset="0"/>
              </a:rPr>
              <a:t>φέρω</a:t>
            </a:r>
            <a:r>
              <a:rPr lang="en-US" sz="3200" dirty="0">
                <a:latin typeface="Gentium" charset="0"/>
                <a:cs typeface="Gentium" charset="0"/>
              </a:rPr>
              <a:t> : </a:t>
            </a:r>
            <a:r>
              <a:rPr lang="en-US" sz="3200" dirty="0" err="1">
                <a:latin typeface="Gentium" charset="0"/>
                <a:cs typeface="Gentium" charset="0"/>
              </a:rPr>
              <a:t>traer</a:t>
            </a:r>
            <a:r>
              <a:rPr lang="en-US" sz="3200" dirty="0">
                <a:latin typeface="Gentium" charset="0"/>
                <a:cs typeface="Gentium" charset="0"/>
              </a:rPr>
              <a:t>)</a:t>
            </a:r>
            <a:r>
              <a:rPr lang="el-GR" sz="3200" dirty="0">
                <a:latin typeface="Gentium" charset="0"/>
                <a:cs typeface="Gentium" charset="0"/>
              </a:rPr>
              <a:t> αὐτὸν πρός με.</a:t>
            </a:r>
            <a:endParaRPr lang="es-PE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12217"/>
              </p:ext>
            </p:extLst>
          </p:nvPr>
        </p:nvGraphicFramePr>
        <p:xfrm>
          <a:off x="250826" y="2463404"/>
          <a:ext cx="8702675" cy="746467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φέρετε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395288" y="1429941"/>
            <a:ext cx="842486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“</a:t>
            </a:r>
            <a:r>
              <a:rPr lang="en-US" sz="2800" dirty="0" err="1"/>
              <a:t>Traíganmelo</a:t>
            </a:r>
            <a:r>
              <a:rPr lang="en-US" sz="2800" dirty="0"/>
              <a:t>”.</a:t>
            </a:r>
            <a:endParaRPr lang="es-PE" sz="2800" dirty="0"/>
          </a:p>
          <a:p>
            <a:pPr eaLnBrk="1" hangingPunct="1">
              <a:spcBef>
                <a:spcPct val="50000"/>
              </a:spcBef>
            </a:pPr>
            <a:endParaRPr lang="es-PE" sz="2800" dirty="0"/>
          </a:p>
        </p:txBody>
      </p:sp>
      <p:sp>
        <p:nvSpPr>
          <p:cNvPr id="17497" name="Text Box 89"/>
          <p:cNvSpPr txBox="1">
            <a:spLocks noChangeArrowheads="1"/>
          </p:cNvSpPr>
          <p:nvPr/>
        </p:nvSpPr>
        <p:spPr bwMode="auto">
          <a:xfrm>
            <a:off x="2051051" y="266216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  A   M    2     P                      </a:t>
            </a:r>
            <a:r>
              <a:rPr lang="el-GR" dirty="0">
                <a:latin typeface="Gentium" charset="0"/>
                <a:cs typeface="Gentium" charset="0"/>
              </a:rPr>
              <a:t>φέρω</a:t>
            </a:r>
            <a:r>
              <a:rPr lang="es-PE" dirty="0">
                <a:latin typeface="Bwgrkl" charset="0"/>
              </a:rPr>
              <a:t>     </a:t>
            </a:r>
            <a:r>
              <a:rPr lang="es-PE" dirty="0"/>
              <a:t>traigan</a:t>
            </a:r>
          </a:p>
        </p:txBody>
      </p:sp>
    </p:spTree>
    <p:extLst>
      <p:ext uri="{BB962C8B-B14F-4D97-AF65-F5344CB8AC3E}">
        <p14:creationId xmlns:p14="http://schemas.microsoft.com/office/powerpoint/2010/main" val="279886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Gentium" charset="0"/>
                <a:cs typeface="Gentium" charset="0"/>
              </a:rPr>
              <a:t>Mc. 6:50    </a:t>
            </a:r>
            <a:r>
              <a:rPr lang="el-GR" sz="3200" dirty="0">
                <a:latin typeface="Gentium" charset="0"/>
                <a:cs typeface="Gentium" charset="0"/>
              </a:rPr>
              <a:t>ἐγώ εἰμι· μὴ φοβεῖσθε</a:t>
            </a:r>
            <a:r>
              <a:rPr lang="el-GR" sz="3200" dirty="0" smtClean="0">
                <a:latin typeface="Gentium" charset="0"/>
                <a:cs typeface="Gentium" charset="0"/>
              </a:rPr>
              <a:t>.</a:t>
            </a:r>
            <a:endParaRPr lang="es-PE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41249"/>
              </p:ext>
            </p:extLst>
          </p:nvPr>
        </p:nvGraphicFramePr>
        <p:xfrm>
          <a:off x="250826" y="2463404"/>
          <a:ext cx="8702675" cy="124175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εἰμι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φοβεῖσθε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Gentium" charset="0"/>
                <a:cs typeface="Gentium" charset="0"/>
              </a:rPr>
              <a:t>Mc. 6:50    </a:t>
            </a:r>
            <a:r>
              <a:rPr lang="el-GR" sz="3200" dirty="0">
                <a:latin typeface="Gentium" charset="0"/>
                <a:cs typeface="Gentium" charset="0"/>
              </a:rPr>
              <a:t>ἐγώ εἰμι· μὴ φοβεῖσθε</a:t>
            </a:r>
            <a:r>
              <a:rPr lang="el-GR" sz="3200" dirty="0" smtClean="0">
                <a:latin typeface="Gentium" charset="0"/>
                <a:cs typeface="Gentium" charset="0"/>
              </a:rPr>
              <a:t>.</a:t>
            </a:r>
            <a:endParaRPr lang="es-PE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81869"/>
              </p:ext>
            </p:extLst>
          </p:nvPr>
        </p:nvGraphicFramePr>
        <p:xfrm>
          <a:off x="250826" y="2463404"/>
          <a:ext cx="8702675" cy="124175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εἰμι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φοβεῖσθε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2051051" y="266216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  A    I     1     S                   </a:t>
            </a:r>
            <a:r>
              <a:rPr lang="el-GR" dirty="0">
                <a:latin typeface="Gentium" charset="0"/>
                <a:cs typeface="Gentium" charset="0"/>
              </a:rPr>
              <a:t>εἰμί  </a:t>
            </a:r>
            <a:r>
              <a:rPr lang="es-PE" dirty="0">
                <a:latin typeface="Bwgrkl" charset="0"/>
              </a:rPr>
              <a:t>   </a:t>
            </a:r>
            <a:r>
              <a:rPr lang="es-PE" dirty="0"/>
              <a:t>     soy</a:t>
            </a:r>
          </a:p>
        </p:txBody>
      </p:sp>
    </p:spTree>
    <p:extLst>
      <p:ext uri="{BB962C8B-B14F-4D97-AF65-F5344CB8AC3E}">
        <p14:creationId xmlns:p14="http://schemas.microsoft.com/office/powerpoint/2010/main" val="232582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Gentium" charset="0"/>
                <a:cs typeface="Gentium" charset="0"/>
              </a:rPr>
              <a:t>Mc. 6:50    </a:t>
            </a:r>
            <a:r>
              <a:rPr lang="el-GR" sz="3200" dirty="0">
                <a:latin typeface="Gentium" charset="0"/>
                <a:cs typeface="Gentium" charset="0"/>
              </a:rPr>
              <a:t>ἐγώ εἰμι· μὴ φοβεῖσθε</a:t>
            </a:r>
            <a:r>
              <a:rPr lang="el-GR" sz="3200" dirty="0" smtClean="0">
                <a:latin typeface="Gentium" charset="0"/>
                <a:cs typeface="Gentium" charset="0"/>
              </a:rPr>
              <a:t>.</a:t>
            </a:r>
            <a:endParaRPr lang="es-PE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63757"/>
              </p:ext>
            </p:extLst>
          </p:nvPr>
        </p:nvGraphicFramePr>
        <p:xfrm>
          <a:off x="250826" y="2463404"/>
          <a:ext cx="8702675" cy="124175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εἰμι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φοβεῖσθε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2051051" y="266216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  A    I     1     S                   </a:t>
            </a:r>
            <a:r>
              <a:rPr lang="el-GR" dirty="0">
                <a:latin typeface="Gentium" charset="0"/>
                <a:cs typeface="Gentium" charset="0"/>
              </a:rPr>
              <a:t>εἰμί  </a:t>
            </a:r>
            <a:r>
              <a:rPr lang="es-PE" dirty="0">
                <a:latin typeface="Bwgrkl" charset="0"/>
              </a:rPr>
              <a:t>   </a:t>
            </a:r>
            <a:r>
              <a:rPr lang="es-PE" dirty="0"/>
              <a:t>     soy</a:t>
            </a:r>
          </a:p>
        </p:txBody>
      </p:sp>
      <p:sp>
        <p:nvSpPr>
          <p:cNvPr id="22621" name="Text Box 93"/>
          <p:cNvSpPr txBox="1">
            <a:spLocks noChangeArrowheads="1"/>
          </p:cNvSpPr>
          <p:nvPr/>
        </p:nvSpPr>
        <p:spPr bwMode="auto">
          <a:xfrm>
            <a:off x="2051051" y="3075806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</a:t>
            </a:r>
            <a:r>
              <a:rPr lang="el-GR" dirty="0"/>
              <a:t> </a:t>
            </a:r>
            <a:r>
              <a:rPr lang="es-PE" sz="2000" baseline="30000" dirty="0"/>
              <a:t>M</a:t>
            </a:r>
            <a:r>
              <a:rPr lang="es-PE" sz="2000" dirty="0"/>
              <a:t>/</a:t>
            </a:r>
            <a:r>
              <a:rPr lang="es-PE" sz="2000" baseline="-25000" dirty="0"/>
              <a:t>D</a:t>
            </a:r>
            <a:r>
              <a:rPr lang="es-PE" dirty="0"/>
              <a:t>  M     2     P                  </a:t>
            </a:r>
            <a:r>
              <a:rPr lang="el-GR" dirty="0">
                <a:latin typeface="Gentium" charset="0"/>
                <a:cs typeface="Gentium" charset="0"/>
              </a:rPr>
              <a:t>φοβέομαι   </a:t>
            </a:r>
            <a:r>
              <a:rPr lang="es-PE" dirty="0"/>
              <a:t>teman</a:t>
            </a:r>
          </a:p>
        </p:txBody>
      </p:sp>
    </p:spTree>
    <p:extLst>
      <p:ext uri="{BB962C8B-B14F-4D97-AF65-F5344CB8AC3E}">
        <p14:creationId xmlns:p14="http://schemas.microsoft.com/office/powerpoint/2010/main" val="359090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850" y="762838"/>
            <a:ext cx="8496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Gentium" charset="0"/>
                <a:cs typeface="Gentium" charset="0"/>
              </a:rPr>
              <a:t>Mc. 6:50    </a:t>
            </a:r>
            <a:r>
              <a:rPr lang="el-GR" sz="3200" dirty="0">
                <a:latin typeface="Gentium" charset="0"/>
                <a:cs typeface="Gentium" charset="0"/>
              </a:rPr>
              <a:t>ἐγώ εἰμι· μὴ φοβεῖσθε</a:t>
            </a:r>
            <a:r>
              <a:rPr lang="el-GR" sz="3200" dirty="0" smtClean="0">
                <a:latin typeface="Gentium" charset="0"/>
                <a:cs typeface="Gentium" charset="0"/>
              </a:rPr>
              <a:t>.</a:t>
            </a:r>
            <a:endParaRPr lang="es-PE" sz="3200" dirty="0">
              <a:latin typeface="Gentium" charset="0"/>
              <a:cs typeface="Gentium" charset="0"/>
            </a:endParaRP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39096"/>
              </p:ext>
            </p:extLst>
          </p:nvPr>
        </p:nvGraphicFramePr>
        <p:xfrm>
          <a:off x="250826" y="2463404"/>
          <a:ext cx="8702675" cy="124175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εἰμι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φοβεῖσθε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6" name="Text Box 88"/>
          <p:cNvSpPr txBox="1">
            <a:spLocks noChangeArrowheads="1"/>
          </p:cNvSpPr>
          <p:nvPr/>
        </p:nvSpPr>
        <p:spPr bwMode="auto">
          <a:xfrm>
            <a:off x="395288" y="1429941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2800"/>
              <a:t>Yo soy, no teman.</a:t>
            </a:r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2051051" y="266216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  A    I     1     S                   </a:t>
            </a:r>
            <a:r>
              <a:rPr lang="el-GR" dirty="0">
                <a:latin typeface="Gentium" charset="0"/>
                <a:cs typeface="Gentium" charset="0"/>
              </a:rPr>
              <a:t>εἰμί  </a:t>
            </a:r>
            <a:r>
              <a:rPr lang="es-PE" dirty="0">
                <a:latin typeface="Bwgrkl" charset="0"/>
              </a:rPr>
              <a:t>   </a:t>
            </a:r>
            <a:r>
              <a:rPr lang="es-PE" dirty="0"/>
              <a:t>     soy</a:t>
            </a:r>
          </a:p>
        </p:txBody>
      </p:sp>
      <p:sp>
        <p:nvSpPr>
          <p:cNvPr id="22621" name="Text Box 93"/>
          <p:cNvSpPr txBox="1">
            <a:spLocks noChangeArrowheads="1"/>
          </p:cNvSpPr>
          <p:nvPr/>
        </p:nvSpPr>
        <p:spPr bwMode="auto">
          <a:xfrm>
            <a:off x="2051051" y="3075806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/>
              <a:t> P  </a:t>
            </a:r>
            <a:r>
              <a:rPr lang="el-GR" dirty="0"/>
              <a:t> </a:t>
            </a:r>
            <a:r>
              <a:rPr lang="es-PE" sz="2000" baseline="30000" dirty="0"/>
              <a:t>M</a:t>
            </a:r>
            <a:r>
              <a:rPr lang="es-PE" sz="2000" dirty="0"/>
              <a:t>/</a:t>
            </a:r>
            <a:r>
              <a:rPr lang="es-PE" sz="2000" baseline="-25000" dirty="0"/>
              <a:t>D</a:t>
            </a:r>
            <a:r>
              <a:rPr lang="es-PE" dirty="0"/>
              <a:t>  M     2     P                  </a:t>
            </a:r>
            <a:r>
              <a:rPr lang="el-GR" dirty="0">
                <a:latin typeface="Gentium" charset="0"/>
                <a:cs typeface="Gentium" charset="0"/>
              </a:rPr>
              <a:t>φοβέομαι   </a:t>
            </a:r>
            <a:r>
              <a:rPr lang="es-PE" dirty="0"/>
              <a:t>teman</a:t>
            </a:r>
          </a:p>
        </p:txBody>
      </p:sp>
    </p:spTree>
    <p:extLst>
      <p:ext uri="{BB962C8B-B14F-4D97-AF65-F5344CB8AC3E}">
        <p14:creationId xmlns:p14="http://schemas.microsoft.com/office/powerpoint/2010/main" val="406582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7574"/>
            <a:ext cx="868904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_tradnl" sz="4000" dirty="0">
                <a:latin typeface="Minion Pro"/>
                <a:cs typeface="Minion Pro"/>
              </a:rPr>
              <a:t>137. </a:t>
            </a:r>
            <a:r>
              <a:rPr lang="es-ES_tradnl" sz="4000" b="1" dirty="0" err="1">
                <a:latin typeface="Minion Pro"/>
                <a:cs typeface="Minion Pro"/>
              </a:rPr>
              <a:t>εἰσέρχομ</a:t>
            </a:r>
            <a:r>
              <a:rPr lang="es-ES_tradnl" sz="4000" b="1" dirty="0">
                <a:latin typeface="Minion Pro"/>
                <a:cs typeface="Minion Pro"/>
              </a:rPr>
              <a:t>α</a:t>
            </a:r>
            <a:r>
              <a:rPr lang="es-ES_tradnl" sz="4000" b="1" dirty="0" err="1">
                <a:latin typeface="Minion Pro"/>
                <a:cs typeface="Minion Pro"/>
              </a:rPr>
              <a:t>ι</a:t>
            </a:r>
            <a:r>
              <a:rPr lang="es-ES_tradnl" sz="4000" dirty="0">
                <a:latin typeface="Minion Pro"/>
                <a:cs typeface="Minion Pro"/>
              </a:rPr>
              <a:t>: entrar (194) </a:t>
            </a:r>
            <a:endParaRPr lang="es-ES_tradnl" sz="4000" dirty="0" smtClean="0">
              <a:latin typeface="Minion Pro"/>
              <a:cs typeface="Minion Pro"/>
            </a:endParaRPr>
          </a:p>
          <a:p>
            <a:pPr algn="l"/>
            <a:r>
              <a:rPr lang="el-GR" sz="4000" dirty="0">
                <a:latin typeface="Minion Pro"/>
                <a:cs typeface="Minion Pro"/>
              </a:rPr>
              <a:t>138. </a:t>
            </a:r>
            <a:r>
              <a:rPr lang="el-GR" sz="4000" b="1" dirty="0">
                <a:latin typeface="Minion Pro"/>
                <a:cs typeface="Minion Pro"/>
              </a:rPr>
              <a:t>πορεύομαι</a:t>
            </a:r>
            <a:r>
              <a:rPr lang="el-GR" sz="4000" dirty="0">
                <a:latin typeface="Minion Pro"/>
                <a:cs typeface="Minion Pro"/>
              </a:rPr>
              <a:t>: ir (154)</a:t>
            </a:r>
          </a:p>
          <a:p>
            <a:pPr algn="l"/>
            <a:r>
              <a:rPr lang="el-GR" sz="4000" dirty="0">
                <a:latin typeface="Minion Pro"/>
                <a:cs typeface="Minion Pro"/>
              </a:rPr>
              <a:t>139. </a:t>
            </a:r>
            <a:r>
              <a:rPr lang="el-GR" sz="4000" b="1" dirty="0">
                <a:latin typeface="Minion Pro"/>
                <a:cs typeface="Minion Pro"/>
              </a:rPr>
              <a:t>ἀπέρχομαι</a:t>
            </a:r>
            <a:r>
              <a:rPr lang="el-GR" sz="4000" dirty="0">
                <a:latin typeface="Minion Pro"/>
                <a:cs typeface="Minion Pro"/>
              </a:rPr>
              <a:t>: irse, abandonar (117)</a:t>
            </a:r>
          </a:p>
          <a:p>
            <a:pPr algn="l"/>
            <a:r>
              <a:rPr lang="el-GR" sz="4000" dirty="0">
                <a:latin typeface="Minion Pro"/>
                <a:cs typeface="Minion Pro"/>
              </a:rPr>
              <a:t>140. </a:t>
            </a:r>
            <a:r>
              <a:rPr lang="el-GR" sz="4000" b="1" dirty="0">
                <a:latin typeface="Minion Pro"/>
                <a:cs typeface="Minion Pro"/>
              </a:rPr>
              <a:t>κάθημαι</a:t>
            </a:r>
            <a:r>
              <a:rPr lang="el-GR" sz="4000" dirty="0">
                <a:latin typeface="Minion Pro"/>
                <a:cs typeface="Minion Pro"/>
              </a:rPr>
              <a:t>: estar sentado, sentarse (91)</a:t>
            </a:r>
          </a:p>
          <a:p>
            <a:pPr algn="l"/>
            <a:r>
              <a:rPr lang="el-GR" sz="4000" dirty="0">
                <a:latin typeface="Minion Pro"/>
                <a:cs typeface="Minion Pro"/>
              </a:rPr>
              <a:t>141. </a:t>
            </a:r>
            <a:r>
              <a:rPr lang="el-GR" sz="4000" b="1" dirty="0">
                <a:latin typeface="Minion Pro"/>
                <a:cs typeface="Minion Pro"/>
              </a:rPr>
              <a:t>ἄρτος, -ου, ὁ</a:t>
            </a:r>
            <a:r>
              <a:rPr lang="el-GR" sz="4000" dirty="0">
                <a:latin typeface="Minion Pro"/>
                <a:cs typeface="Minion Pro"/>
              </a:rPr>
              <a:t>: pan (97</a:t>
            </a:r>
            <a:r>
              <a:rPr lang="el-GR" sz="4000" dirty="0" smtClean="0">
                <a:latin typeface="Minion Pro"/>
                <a:cs typeface="Minion Pro"/>
              </a:rPr>
              <a:t>)</a:t>
            </a:r>
            <a:endParaRPr lang="el-GR" sz="40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11: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115044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>
                <a:latin typeface="Gentium" charset="0"/>
                <a:cs typeface="Gentium" charset="0"/>
              </a:rPr>
              <a:t>Mc. 4:9  </a:t>
            </a:r>
            <a:r>
              <a:rPr lang="el-GR" sz="3200">
                <a:latin typeface="Gentium" charset="0"/>
                <a:cs typeface="Gentium" charset="0"/>
              </a:rPr>
              <a:t>καὶ ἔλεγεν, Ὃς ἔχει ὦτα</a:t>
            </a:r>
            <a:r>
              <a:rPr lang="es-PE" sz="3200">
                <a:latin typeface="Gentium" charset="0"/>
                <a:cs typeface="Gentium" charset="0"/>
              </a:rPr>
              <a:t> (oídos)</a:t>
            </a:r>
            <a:r>
              <a:rPr lang="el-GR" sz="3200">
                <a:latin typeface="Gentium" charset="0"/>
                <a:cs typeface="Gentium" charset="0"/>
              </a:rPr>
              <a:t> ἀκούειν</a:t>
            </a:r>
            <a:r>
              <a:rPr lang="es-PE" sz="3200">
                <a:latin typeface="Gentium" charset="0"/>
                <a:cs typeface="Gentium" charset="0"/>
              </a:rPr>
              <a:t> (oír)</a:t>
            </a:r>
            <a:r>
              <a:rPr lang="el-GR" sz="3200">
                <a:latin typeface="Gentium" charset="0"/>
                <a:cs typeface="Gentium" charset="0"/>
              </a:rPr>
              <a:t> ἀκουέτω.</a:t>
            </a:r>
            <a:r>
              <a:rPr lang="es-PE">
                <a:latin typeface="Gentium" charset="0"/>
                <a:cs typeface="Gentium" charset="0"/>
              </a:rPr>
              <a:t> </a:t>
            </a: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34671"/>
              </p:ext>
            </p:extLst>
          </p:nvPr>
        </p:nvGraphicFramePr>
        <p:xfrm>
          <a:off x="250826" y="3127059"/>
          <a:ext cx="8702675" cy="146091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ἔχει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ἀκουέτω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5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115044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>
                <a:latin typeface="Gentium" charset="0"/>
                <a:cs typeface="Gentium" charset="0"/>
              </a:rPr>
              <a:t>Mc. 4:9  </a:t>
            </a:r>
            <a:r>
              <a:rPr lang="el-GR" sz="3200">
                <a:latin typeface="Gentium" charset="0"/>
                <a:cs typeface="Gentium" charset="0"/>
              </a:rPr>
              <a:t>καὶ ἔλεγεν, Ὃς ἔχει ὦτα</a:t>
            </a:r>
            <a:r>
              <a:rPr lang="es-PE" sz="3200">
                <a:latin typeface="Gentium" charset="0"/>
                <a:cs typeface="Gentium" charset="0"/>
              </a:rPr>
              <a:t> (oídos)</a:t>
            </a:r>
            <a:r>
              <a:rPr lang="el-GR" sz="3200">
                <a:latin typeface="Gentium" charset="0"/>
                <a:cs typeface="Gentium" charset="0"/>
              </a:rPr>
              <a:t> ἀκούειν</a:t>
            </a:r>
            <a:r>
              <a:rPr lang="es-PE" sz="3200">
                <a:latin typeface="Gentium" charset="0"/>
                <a:cs typeface="Gentium" charset="0"/>
              </a:rPr>
              <a:t> (oír)</a:t>
            </a:r>
            <a:r>
              <a:rPr lang="el-GR" sz="3200">
                <a:latin typeface="Gentium" charset="0"/>
                <a:cs typeface="Gentium" charset="0"/>
              </a:rPr>
              <a:t> ἀκουέτω.</a:t>
            </a:r>
            <a:r>
              <a:rPr lang="es-PE">
                <a:latin typeface="Gentium" charset="0"/>
                <a:cs typeface="Gentium" charset="0"/>
              </a:rPr>
              <a:t> </a:t>
            </a: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38079"/>
              </p:ext>
            </p:extLst>
          </p:nvPr>
        </p:nvGraphicFramePr>
        <p:xfrm>
          <a:off x="250826" y="3127059"/>
          <a:ext cx="8702675" cy="146091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ἔχει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ἀκουέτω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41" name="Text Box 89"/>
          <p:cNvSpPr txBox="1">
            <a:spLocks noChangeArrowheads="1"/>
          </p:cNvSpPr>
          <p:nvPr/>
        </p:nvSpPr>
        <p:spPr bwMode="auto">
          <a:xfrm>
            <a:off x="2070101" y="3307413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I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I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 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  </a:t>
            </a:r>
            <a:r>
              <a:rPr lang="el-GR" b="1" dirty="0">
                <a:latin typeface="Gentium" charset="0"/>
                <a:cs typeface="Gentium" charset="0"/>
              </a:rPr>
              <a:t>      </a:t>
            </a:r>
            <a:r>
              <a:rPr lang="el-GR" dirty="0">
                <a:latin typeface="Gentium" charset="0"/>
                <a:cs typeface="Gentium" charset="0"/>
              </a:rPr>
              <a:t>λέγω          </a:t>
            </a:r>
            <a:r>
              <a:rPr lang="es-PE" dirty="0">
                <a:latin typeface="Gentium" charset="0"/>
                <a:cs typeface="Gentium" charset="0"/>
              </a:rPr>
              <a:t>decía</a:t>
            </a:r>
          </a:p>
        </p:txBody>
      </p:sp>
    </p:spTree>
    <p:extLst>
      <p:ext uri="{BB962C8B-B14F-4D97-AF65-F5344CB8AC3E}">
        <p14:creationId xmlns:p14="http://schemas.microsoft.com/office/powerpoint/2010/main" val="11461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115044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>
                <a:latin typeface="Gentium" charset="0"/>
                <a:cs typeface="Gentium" charset="0"/>
              </a:rPr>
              <a:t>Mc. 4:9  </a:t>
            </a:r>
            <a:r>
              <a:rPr lang="el-GR" sz="3200">
                <a:latin typeface="Gentium" charset="0"/>
                <a:cs typeface="Gentium" charset="0"/>
              </a:rPr>
              <a:t>καὶ ἔλεγεν, Ὃς ἔχει ὦτα</a:t>
            </a:r>
            <a:r>
              <a:rPr lang="es-PE" sz="3200">
                <a:latin typeface="Gentium" charset="0"/>
                <a:cs typeface="Gentium" charset="0"/>
              </a:rPr>
              <a:t> (oídos)</a:t>
            </a:r>
            <a:r>
              <a:rPr lang="el-GR" sz="3200">
                <a:latin typeface="Gentium" charset="0"/>
                <a:cs typeface="Gentium" charset="0"/>
              </a:rPr>
              <a:t> ἀκούειν</a:t>
            </a:r>
            <a:r>
              <a:rPr lang="es-PE" sz="3200">
                <a:latin typeface="Gentium" charset="0"/>
                <a:cs typeface="Gentium" charset="0"/>
              </a:rPr>
              <a:t> (oír)</a:t>
            </a:r>
            <a:r>
              <a:rPr lang="el-GR" sz="3200">
                <a:latin typeface="Gentium" charset="0"/>
                <a:cs typeface="Gentium" charset="0"/>
              </a:rPr>
              <a:t> ἀκουέτω.</a:t>
            </a:r>
            <a:r>
              <a:rPr lang="es-PE">
                <a:latin typeface="Gentium" charset="0"/>
                <a:cs typeface="Gentium" charset="0"/>
              </a:rPr>
              <a:t> </a:t>
            </a: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53776"/>
              </p:ext>
            </p:extLst>
          </p:nvPr>
        </p:nvGraphicFramePr>
        <p:xfrm>
          <a:off x="250826" y="3127059"/>
          <a:ext cx="8702675" cy="146091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ἔχει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ἀκουέτω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41" name="Text Box 89"/>
          <p:cNvSpPr txBox="1">
            <a:spLocks noChangeArrowheads="1"/>
          </p:cNvSpPr>
          <p:nvPr/>
        </p:nvSpPr>
        <p:spPr bwMode="auto">
          <a:xfrm>
            <a:off x="2070101" y="3307413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I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I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 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  </a:t>
            </a:r>
            <a:r>
              <a:rPr lang="el-GR" b="1" dirty="0">
                <a:latin typeface="Gentium" charset="0"/>
                <a:cs typeface="Gentium" charset="0"/>
              </a:rPr>
              <a:t>      </a:t>
            </a:r>
            <a:r>
              <a:rPr lang="el-GR" dirty="0">
                <a:latin typeface="Gentium" charset="0"/>
                <a:cs typeface="Gentium" charset="0"/>
              </a:rPr>
              <a:t>λέγω          </a:t>
            </a:r>
            <a:r>
              <a:rPr lang="es-PE" dirty="0">
                <a:latin typeface="Gentium" charset="0"/>
                <a:cs typeface="Gentium" charset="0"/>
              </a:rPr>
              <a:t>decía</a:t>
            </a:r>
          </a:p>
        </p:txBody>
      </p:sp>
      <p:sp>
        <p:nvSpPr>
          <p:cNvPr id="23645" name="Text Box 93"/>
          <p:cNvSpPr txBox="1">
            <a:spLocks noChangeArrowheads="1"/>
          </p:cNvSpPr>
          <p:nvPr/>
        </p:nvSpPr>
        <p:spPr bwMode="auto">
          <a:xfrm>
            <a:off x="2070101" y="3739610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b="1" dirty="0">
                <a:latin typeface="Gentium" charset="0"/>
                <a:cs typeface="Gentium" charset="0"/>
              </a:rPr>
              <a:t> P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I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  </a:t>
            </a:r>
            <a:r>
              <a:rPr lang="el-GR" b="1" dirty="0">
                <a:latin typeface="Gentium" charset="0"/>
                <a:cs typeface="Gentium" charset="0"/>
              </a:rPr>
              <a:t>      </a:t>
            </a:r>
            <a:r>
              <a:rPr lang="el-GR" dirty="0">
                <a:latin typeface="Gentium" charset="0"/>
                <a:cs typeface="Gentium" charset="0"/>
              </a:rPr>
              <a:t>ἔχω            </a:t>
            </a:r>
            <a:r>
              <a:rPr lang="es-PE" dirty="0">
                <a:latin typeface="Gentium" charset="0"/>
                <a:cs typeface="Gentium" charset="0"/>
              </a:rPr>
              <a:t>tiene </a:t>
            </a:r>
          </a:p>
        </p:txBody>
      </p:sp>
    </p:spTree>
    <p:extLst>
      <p:ext uri="{BB962C8B-B14F-4D97-AF65-F5344CB8AC3E}">
        <p14:creationId xmlns:p14="http://schemas.microsoft.com/office/powerpoint/2010/main" val="327305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115044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>
                <a:latin typeface="Gentium" charset="0"/>
                <a:cs typeface="Gentium" charset="0"/>
              </a:rPr>
              <a:t>Mc. 4:9  </a:t>
            </a:r>
            <a:r>
              <a:rPr lang="el-GR" sz="3200">
                <a:latin typeface="Gentium" charset="0"/>
                <a:cs typeface="Gentium" charset="0"/>
              </a:rPr>
              <a:t>καὶ ἔλεγεν, Ὃς ἔχει ὦτα</a:t>
            </a:r>
            <a:r>
              <a:rPr lang="es-PE" sz="3200">
                <a:latin typeface="Gentium" charset="0"/>
                <a:cs typeface="Gentium" charset="0"/>
              </a:rPr>
              <a:t> (oídos)</a:t>
            </a:r>
            <a:r>
              <a:rPr lang="el-GR" sz="3200">
                <a:latin typeface="Gentium" charset="0"/>
                <a:cs typeface="Gentium" charset="0"/>
              </a:rPr>
              <a:t> ἀκούειν</a:t>
            </a:r>
            <a:r>
              <a:rPr lang="es-PE" sz="3200">
                <a:latin typeface="Gentium" charset="0"/>
                <a:cs typeface="Gentium" charset="0"/>
              </a:rPr>
              <a:t> (oír)</a:t>
            </a:r>
            <a:r>
              <a:rPr lang="el-GR" sz="3200">
                <a:latin typeface="Gentium" charset="0"/>
                <a:cs typeface="Gentium" charset="0"/>
              </a:rPr>
              <a:t> ἀκουέτω.</a:t>
            </a:r>
            <a:r>
              <a:rPr lang="es-PE">
                <a:latin typeface="Gentium" charset="0"/>
                <a:cs typeface="Gentium" charset="0"/>
              </a:rPr>
              <a:t> </a:t>
            </a: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835695"/>
              </p:ext>
            </p:extLst>
          </p:nvPr>
        </p:nvGraphicFramePr>
        <p:xfrm>
          <a:off x="250826" y="3127059"/>
          <a:ext cx="8702675" cy="146091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ἔχει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ἀκουέτω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41" name="Text Box 89"/>
          <p:cNvSpPr txBox="1">
            <a:spLocks noChangeArrowheads="1"/>
          </p:cNvSpPr>
          <p:nvPr/>
        </p:nvSpPr>
        <p:spPr bwMode="auto">
          <a:xfrm>
            <a:off x="2070101" y="3307413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I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I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 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  </a:t>
            </a:r>
            <a:r>
              <a:rPr lang="el-GR" b="1" dirty="0">
                <a:latin typeface="Gentium" charset="0"/>
                <a:cs typeface="Gentium" charset="0"/>
              </a:rPr>
              <a:t>      </a:t>
            </a:r>
            <a:r>
              <a:rPr lang="el-GR" dirty="0">
                <a:latin typeface="Gentium" charset="0"/>
                <a:cs typeface="Gentium" charset="0"/>
              </a:rPr>
              <a:t>λέγω          </a:t>
            </a:r>
            <a:r>
              <a:rPr lang="es-PE" dirty="0">
                <a:latin typeface="Gentium" charset="0"/>
                <a:cs typeface="Gentium" charset="0"/>
              </a:rPr>
              <a:t>decía</a:t>
            </a:r>
          </a:p>
        </p:txBody>
      </p:sp>
      <p:sp>
        <p:nvSpPr>
          <p:cNvPr id="23645" name="Text Box 93"/>
          <p:cNvSpPr txBox="1">
            <a:spLocks noChangeArrowheads="1"/>
          </p:cNvSpPr>
          <p:nvPr/>
        </p:nvSpPr>
        <p:spPr bwMode="auto">
          <a:xfrm>
            <a:off x="2070101" y="3739610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b="1" dirty="0">
                <a:latin typeface="Gentium" charset="0"/>
                <a:cs typeface="Gentium" charset="0"/>
              </a:rPr>
              <a:t> P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I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  </a:t>
            </a:r>
            <a:r>
              <a:rPr lang="el-GR" b="1" dirty="0">
                <a:latin typeface="Gentium" charset="0"/>
                <a:cs typeface="Gentium" charset="0"/>
              </a:rPr>
              <a:t>      </a:t>
            </a:r>
            <a:r>
              <a:rPr lang="el-GR" dirty="0">
                <a:latin typeface="Gentium" charset="0"/>
                <a:cs typeface="Gentium" charset="0"/>
              </a:rPr>
              <a:t>ἔχω            </a:t>
            </a:r>
            <a:r>
              <a:rPr lang="es-PE" dirty="0">
                <a:latin typeface="Gentium" charset="0"/>
                <a:cs typeface="Gentium" charset="0"/>
              </a:rPr>
              <a:t>tiene </a:t>
            </a:r>
          </a:p>
        </p:txBody>
      </p:sp>
      <p:sp>
        <p:nvSpPr>
          <p:cNvPr id="23646" name="Text Box 94"/>
          <p:cNvSpPr txBox="1">
            <a:spLocks noChangeArrowheads="1"/>
          </p:cNvSpPr>
          <p:nvPr/>
        </p:nvSpPr>
        <p:spPr bwMode="auto">
          <a:xfrm>
            <a:off x="2070101" y="4117039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P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 A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M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</a:t>
            </a:r>
            <a:r>
              <a:rPr lang="el-GR" b="1" dirty="0">
                <a:latin typeface="Gentium" charset="0"/>
                <a:cs typeface="Gentium" charset="0"/>
              </a:rPr>
              <a:t>     </a:t>
            </a:r>
            <a:r>
              <a:rPr lang="es-PE" b="1" dirty="0">
                <a:latin typeface="Gentium" charset="0"/>
                <a:cs typeface="Gentium" charset="0"/>
              </a:rPr>
              <a:t>  </a:t>
            </a:r>
            <a:r>
              <a:rPr lang="el-GR" dirty="0">
                <a:latin typeface="Gentium" charset="0"/>
                <a:cs typeface="Gentium" charset="0"/>
              </a:rPr>
              <a:t>ἀκούω        </a:t>
            </a:r>
            <a:r>
              <a:rPr lang="es-PE" dirty="0">
                <a:latin typeface="Gentium" charset="0"/>
                <a:cs typeface="Gentium" charset="0"/>
              </a:rPr>
              <a:t>oiga </a:t>
            </a:r>
          </a:p>
        </p:txBody>
      </p:sp>
    </p:spTree>
    <p:extLst>
      <p:ext uri="{BB962C8B-B14F-4D97-AF65-F5344CB8AC3E}">
        <p14:creationId xmlns:p14="http://schemas.microsoft.com/office/powerpoint/2010/main" val="255513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115044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>
                <a:latin typeface="Gentium" charset="0"/>
                <a:cs typeface="Gentium" charset="0"/>
              </a:rPr>
              <a:t>Mc. 4:9  </a:t>
            </a:r>
            <a:r>
              <a:rPr lang="el-GR" sz="3200">
                <a:latin typeface="Gentium" charset="0"/>
                <a:cs typeface="Gentium" charset="0"/>
              </a:rPr>
              <a:t>καὶ ἔλεγεν, Ὃς ἔχει ὦτα</a:t>
            </a:r>
            <a:r>
              <a:rPr lang="es-PE" sz="3200">
                <a:latin typeface="Gentium" charset="0"/>
                <a:cs typeface="Gentium" charset="0"/>
              </a:rPr>
              <a:t> (oídos)</a:t>
            </a:r>
            <a:r>
              <a:rPr lang="el-GR" sz="3200">
                <a:latin typeface="Gentium" charset="0"/>
                <a:cs typeface="Gentium" charset="0"/>
              </a:rPr>
              <a:t> ἀκούειν</a:t>
            </a:r>
            <a:r>
              <a:rPr lang="es-PE" sz="3200">
                <a:latin typeface="Gentium" charset="0"/>
                <a:cs typeface="Gentium" charset="0"/>
              </a:rPr>
              <a:t> (oír)</a:t>
            </a:r>
            <a:r>
              <a:rPr lang="el-GR" sz="3200">
                <a:latin typeface="Gentium" charset="0"/>
                <a:cs typeface="Gentium" charset="0"/>
              </a:rPr>
              <a:t> ἀκουέτω.</a:t>
            </a:r>
            <a:r>
              <a:rPr lang="es-PE">
                <a:latin typeface="Gentium" charset="0"/>
                <a:cs typeface="Gentium" charset="0"/>
              </a:rPr>
              <a:t> </a:t>
            </a: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72434"/>
              </p:ext>
            </p:extLst>
          </p:nvPr>
        </p:nvGraphicFramePr>
        <p:xfrm>
          <a:off x="250826" y="3127059"/>
          <a:ext cx="8702675" cy="146091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ἔχει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ἀκουέτω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40" name="Text Box 88"/>
          <p:cNvSpPr txBox="1">
            <a:spLocks noChangeArrowheads="1"/>
          </p:cNvSpPr>
          <p:nvPr/>
        </p:nvSpPr>
        <p:spPr bwMode="auto">
          <a:xfrm>
            <a:off x="468314" y="1275606"/>
            <a:ext cx="835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y </a:t>
            </a:r>
            <a:r>
              <a:rPr lang="en-US" sz="2800" dirty="0" err="1"/>
              <a:t>dec</a:t>
            </a:r>
            <a:r>
              <a:rPr lang="es-PE" sz="2800" dirty="0"/>
              <a:t>ía, El que tiene oídos (para) oír, que oiga.</a:t>
            </a:r>
          </a:p>
        </p:txBody>
      </p:sp>
      <p:sp>
        <p:nvSpPr>
          <p:cNvPr id="23641" name="Text Box 89"/>
          <p:cNvSpPr txBox="1">
            <a:spLocks noChangeArrowheads="1"/>
          </p:cNvSpPr>
          <p:nvPr/>
        </p:nvSpPr>
        <p:spPr bwMode="auto">
          <a:xfrm>
            <a:off x="2070101" y="3307413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I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I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 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  </a:t>
            </a:r>
            <a:r>
              <a:rPr lang="el-GR" b="1" dirty="0">
                <a:latin typeface="Gentium" charset="0"/>
                <a:cs typeface="Gentium" charset="0"/>
              </a:rPr>
              <a:t>      </a:t>
            </a:r>
            <a:r>
              <a:rPr lang="el-GR" dirty="0">
                <a:latin typeface="Gentium" charset="0"/>
                <a:cs typeface="Gentium" charset="0"/>
              </a:rPr>
              <a:t>λέγω          </a:t>
            </a:r>
            <a:r>
              <a:rPr lang="es-PE" dirty="0">
                <a:latin typeface="Gentium" charset="0"/>
                <a:cs typeface="Gentium" charset="0"/>
              </a:rPr>
              <a:t>decía</a:t>
            </a:r>
          </a:p>
        </p:txBody>
      </p:sp>
      <p:sp>
        <p:nvSpPr>
          <p:cNvPr id="23645" name="Text Box 93"/>
          <p:cNvSpPr txBox="1">
            <a:spLocks noChangeArrowheads="1"/>
          </p:cNvSpPr>
          <p:nvPr/>
        </p:nvSpPr>
        <p:spPr bwMode="auto">
          <a:xfrm>
            <a:off x="2070101" y="3739610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b="1" dirty="0">
                <a:latin typeface="Gentium" charset="0"/>
                <a:cs typeface="Gentium" charset="0"/>
              </a:rPr>
              <a:t> P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I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  </a:t>
            </a:r>
            <a:r>
              <a:rPr lang="el-GR" b="1" dirty="0">
                <a:latin typeface="Gentium" charset="0"/>
                <a:cs typeface="Gentium" charset="0"/>
              </a:rPr>
              <a:t>      </a:t>
            </a:r>
            <a:r>
              <a:rPr lang="el-GR" dirty="0">
                <a:latin typeface="Gentium" charset="0"/>
                <a:cs typeface="Gentium" charset="0"/>
              </a:rPr>
              <a:t>ἔχω            </a:t>
            </a:r>
            <a:r>
              <a:rPr lang="es-PE" dirty="0">
                <a:latin typeface="Gentium" charset="0"/>
                <a:cs typeface="Gentium" charset="0"/>
              </a:rPr>
              <a:t>tiene </a:t>
            </a:r>
          </a:p>
        </p:txBody>
      </p:sp>
      <p:sp>
        <p:nvSpPr>
          <p:cNvPr id="23646" name="Text Box 94"/>
          <p:cNvSpPr txBox="1">
            <a:spLocks noChangeArrowheads="1"/>
          </p:cNvSpPr>
          <p:nvPr/>
        </p:nvSpPr>
        <p:spPr bwMode="auto">
          <a:xfrm>
            <a:off x="2070101" y="4117039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P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 A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M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</a:t>
            </a:r>
            <a:r>
              <a:rPr lang="el-GR" b="1" dirty="0">
                <a:latin typeface="Gentium" charset="0"/>
                <a:cs typeface="Gentium" charset="0"/>
              </a:rPr>
              <a:t>     </a:t>
            </a:r>
            <a:r>
              <a:rPr lang="es-PE" b="1" dirty="0">
                <a:latin typeface="Gentium" charset="0"/>
                <a:cs typeface="Gentium" charset="0"/>
              </a:rPr>
              <a:t>  </a:t>
            </a:r>
            <a:r>
              <a:rPr lang="el-GR" dirty="0">
                <a:latin typeface="Gentium" charset="0"/>
                <a:cs typeface="Gentium" charset="0"/>
              </a:rPr>
              <a:t>ἀκούω        </a:t>
            </a:r>
            <a:r>
              <a:rPr lang="es-PE" dirty="0">
                <a:latin typeface="Gentium" charset="0"/>
                <a:cs typeface="Gentium" charset="0"/>
              </a:rPr>
              <a:t>oiga </a:t>
            </a:r>
          </a:p>
        </p:txBody>
      </p:sp>
    </p:spTree>
    <p:extLst>
      <p:ext uri="{BB962C8B-B14F-4D97-AF65-F5344CB8AC3E}">
        <p14:creationId xmlns:p14="http://schemas.microsoft.com/office/powerpoint/2010/main" val="288322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115044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>
                <a:latin typeface="Gentium" charset="0"/>
                <a:cs typeface="Gentium" charset="0"/>
              </a:rPr>
              <a:t>Mc. 4:9  </a:t>
            </a:r>
            <a:r>
              <a:rPr lang="el-GR" sz="3200">
                <a:latin typeface="Gentium" charset="0"/>
                <a:cs typeface="Gentium" charset="0"/>
              </a:rPr>
              <a:t>καὶ ἔλεγεν, Ὃς ἔχει ὦτα</a:t>
            </a:r>
            <a:r>
              <a:rPr lang="es-PE" sz="3200">
                <a:latin typeface="Gentium" charset="0"/>
                <a:cs typeface="Gentium" charset="0"/>
              </a:rPr>
              <a:t> (oídos)</a:t>
            </a:r>
            <a:r>
              <a:rPr lang="el-GR" sz="3200">
                <a:latin typeface="Gentium" charset="0"/>
                <a:cs typeface="Gentium" charset="0"/>
              </a:rPr>
              <a:t> ἀκούειν</a:t>
            </a:r>
            <a:r>
              <a:rPr lang="es-PE" sz="3200">
                <a:latin typeface="Gentium" charset="0"/>
                <a:cs typeface="Gentium" charset="0"/>
              </a:rPr>
              <a:t> (oír)</a:t>
            </a:r>
            <a:r>
              <a:rPr lang="el-GR" sz="3200">
                <a:latin typeface="Gentium" charset="0"/>
                <a:cs typeface="Gentium" charset="0"/>
              </a:rPr>
              <a:t> ἀκουέτω.</a:t>
            </a:r>
            <a:r>
              <a:rPr lang="es-PE">
                <a:latin typeface="Gentium" charset="0"/>
                <a:cs typeface="Gentium" charset="0"/>
              </a:rPr>
              <a:t> </a:t>
            </a: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50266"/>
              </p:ext>
            </p:extLst>
          </p:nvPr>
        </p:nvGraphicFramePr>
        <p:xfrm>
          <a:off x="250826" y="3127059"/>
          <a:ext cx="8702675" cy="1460915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ἔλεγεν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ἔχει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ἀκουέτω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40" name="Text Box 88"/>
          <p:cNvSpPr txBox="1">
            <a:spLocks noChangeArrowheads="1"/>
          </p:cNvSpPr>
          <p:nvPr/>
        </p:nvSpPr>
        <p:spPr bwMode="auto">
          <a:xfrm>
            <a:off x="468314" y="1275606"/>
            <a:ext cx="835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y </a:t>
            </a:r>
            <a:r>
              <a:rPr lang="en-US" sz="2800" dirty="0" err="1"/>
              <a:t>dec</a:t>
            </a:r>
            <a:r>
              <a:rPr lang="es-PE" sz="2800" dirty="0"/>
              <a:t>ía, El que tiene oídos (para) oír, que oiga.</a:t>
            </a:r>
          </a:p>
        </p:txBody>
      </p:sp>
      <p:sp>
        <p:nvSpPr>
          <p:cNvPr id="23641" name="Text Box 89"/>
          <p:cNvSpPr txBox="1">
            <a:spLocks noChangeArrowheads="1"/>
          </p:cNvSpPr>
          <p:nvPr/>
        </p:nvSpPr>
        <p:spPr bwMode="auto">
          <a:xfrm>
            <a:off x="2070101" y="3307413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I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I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 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  </a:t>
            </a:r>
            <a:r>
              <a:rPr lang="el-GR" b="1" dirty="0">
                <a:latin typeface="Gentium" charset="0"/>
                <a:cs typeface="Gentium" charset="0"/>
              </a:rPr>
              <a:t>      </a:t>
            </a:r>
            <a:r>
              <a:rPr lang="el-GR" dirty="0">
                <a:latin typeface="Gentium" charset="0"/>
                <a:cs typeface="Gentium" charset="0"/>
              </a:rPr>
              <a:t>λέγω          </a:t>
            </a:r>
            <a:r>
              <a:rPr lang="es-PE" dirty="0">
                <a:latin typeface="Gentium" charset="0"/>
                <a:cs typeface="Gentium" charset="0"/>
              </a:rPr>
              <a:t>decía</a:t>
            </a:r>
          </a:p>
        </p:txBody>
      </p:sp>
      <p:sp>
        <p:nvSpPr>
          <p:cNvPr id="23645" name="Text Box 93"/>
          <p:cNvSpPr txBox="1">
            <a:spLocks noChangeArrowheads="1"/>
          </p:cNvSpPr>
          <p:nvPr/>
        </p:nvSpPr>
        <p:spPr bwMode="auto">
          <a:xfrm>
            <a:off x="2070101" y="3739610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b="1" dirty="0">
                <a:latin typeface="Gentium" charset="0"/>
                <a:cs typeface="Gentium" charset="0"/>
              </a:rPr>
              <a:t> P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I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  </a:t>
            </a:r>
            <a:r>
              <a:rPr lang="el-GR" b="1" dirty="0">
                <a:latin typeface="Gentium" charset="0"/>
                <a:cs typeface="Gentium" charset="0"/>
              </a:rPr>
              <a:t>      </a:t>
            </a:r>
            <a:r>
              <a:rPr lang="el-GR" dirty="0">
                <a:latin typeface="Gentium" charset="0"/>
                <a:cs typeface="Gentium" charset="0"/>
              </a:rPr>
              <a:t>ἔχω            </a:t>
            </a:r>
            <a:r>
              <a:rPr lang="es-PE" dirty="0">
                <a:latin typeface="Gentium" charset="0"/>
                <a:cs typeface="Gentium" charset="0"/>
              </a:rPr>
              <a:t>tiene </a:t>
            </a:r>
          </a:p>
        </p:txBody>
      </p:sp>
      <p:sp>
        <p:nvSpPr>
          <p:cNvPr id="23646" name="Text Box 94"/>
          <p:cNvSpPr txBox="1">
            <a:spLocks noChangeArrowheads="1"/>
          </p:cNvSpPr>
          <p:nvPr/>
        </p:nvSpPr>
        <p:spPr bwMode="auto">
          <a:xfrm>
            <a:off x="2070101" y="4117039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P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 A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M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3  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S                 </a:t>
            </a:r>
            <a:r>
              <a:rPr lang="el-GR" b="1" dirty="0">
                <a:latin typeface="Gentium" charset="0"/>
                <a:cs typeface="Gentium" charset="0"/>
              </a:rPr>
              <a:t>     </a:t>
            </a:r>
            <a:r>
              <a:rPr lang="es-PE" b="1" dirty="0">
                <a:latin typeface="Gentium" charset="0"/>
                <a:cs typeface="Gentium" charset="0"/>
              </a:rPr>
              <a:t>  </a:t>
            </a:r>
            <a:r>
              <a:rPr lang="el-GR" dirty="0">
                <a:latin typeface="Gentium" charset="0"/>
                <a:cs typeface="Gentium" charset="0"/>
              </a:rPr>
              <a:t>ἀκούω        </a:t>
            </a:r>
            <a:r>
              <a:rPr lang="es-PE" dirty="0">
                <a:latin typeface="Gentium" charset="0"/>
                <a:cs typeface="Gentium" charset="0"/>
              </a:rPr>
              <a:t>oiga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192367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s-PE" sz="2800" dirty="0"/>
              <a:t>Y añadió: </a:t>
            </a:r>
            <a:r>
              <a:rPr lang="ja-JP" altLang="es-PE" sz="2800" dirty="0"/>
              <a:t>“</a:t>
            </a:r>
            <a:r>
              <a:rPr lang="es-PE" altLang="ja-JP" sz="2800" dirty="0"/>
              <a:t>El que tiene oídos para oír, que oiga.</a:t>
            </a:r>
            <a:r>
              <a:rPr lang="ja-JP" altLang="es-PE" sz="2800" dirty="0"/>
              <a:t>”</a:t>
            </a:r>
            <a:r>
              <a:rPr lang="es-PE" altLang="ja-JP" sz="2800" dirty="0"/>
              <a:t> </a:t>
            </a:r>
            <a:r>
              <a:rPr lang="es-PE" altLang="ja-JP" sz="2800" dirty="0" smtClean="0"/>
              <a:t/>
            </a:r>
            <a:br>
              <a:rPr lang="es-PE" altLang="ja-JP" sz="2800" dirty="0" smtClean="0"/>
            </a:br>
            <a:r>
              <a:rPr lang="es-PE" altLang="ja-JP" sz="2800" dirty="0" smtClean="0"/>
              <a:t>(</a:t>
            </a:r>
            <a:r>
              <a:rPr lang="es-PE" altLang="ja-JP" sz="2800" dirty="0"/>
              <a:t>NBLH)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66596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850" y="240655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>
                <a:latin typeface="Gentium" charset="0"/>
                <a:cs typeface="Gentium" charset="0"/>
              </a:rPr>
              <a:t>Mc. 12:29   </a:t>
            </a:r>
            <a:r>
              <a:rPr lang="el-GR" sz="3200">
                <a:latin typeface="Gentium" charset="0"/>
                <a:cs typeface="Gentium" charset="0"/>
              </a:rPr>
              <a:t>Ἄκουε, Ἰσραήλ, κύριος ὁ θεὸς ἡμῶν κύριος εἷς</a:t>
            </a:r>
            <a:r>
              <a:rPr lang="es-PE" sz="3200">
                <a:latin typeface="Gentium" charset="0"/>
                <a:cs typeface="Gentium" charset="0"/>
              </a:rPr>
              <a:t> (uno)</a:t>
            </a:r>
            <a:r>
              <a:rPr lang="el-GR" sz="3200">
                <a:latin typeface="Gentium" charset="0"/>
                <a:cs typeface="Gentium" charset="0"/>
              </a:rPr>
              <a:t> ἐστιν</a:t>
            </a:r>
            <a:r>
              <a:rPr lang="es-PE" sz="3200">
                <a:latin typeface="Gentium" charset="0"/>
                <a:cs typeface="Gentium" charset="0"/>
              </a:rPr>
              <a:t>.</a:t>
            </a:r>
          </a:p>
        </p:txBody>
      </p:sp>
      <p:graphicFrame>
        <p:nvGraphicFramePr>
          <p:cNvPr id="24669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30715"/>
              </p:ext>
            </p:extLst>
          </p:nvPr>
        </p:nvGraphicFramePr>
        <p:xfrm>
          <a:off x="250826" y="2463404"/>
          <a:ext cx="8702675" cy="1736942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Ἄκουε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κύριος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ἐστιν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99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850" y="240655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>
                <a:latin typeface="Gentium" charset="0"/>
                <a:cs typeface="Gentium" charset="0"/>
              </a:rPr>
              <a:t>Mc. 12:29   </a:t>
            </a:r>
            <a:r>
              <a:rPr lang="el-GR" sz="3200">
                <a:latin typeface="Gentium" charset="0"/>
                <a:cs typeface="Gentium" charset="0"/>
              </a:rPr>
              <a:t>Ἄκουε, Ἰσραήλ, κύριος ὁ θεὸς ἡμῶν κύριος εἷς</a:t>
            </a:r>
            <a:r>
              <a:rPr lang="es-PE" sz="3200">
                <a:latin typeface="Gentium" charset="0"/>
                <a:cs typeface="Gentium" charset="0"/>
              </a:rPr>
              <a:t> (uno)</a:t>
            </a:r>
            <a:r>
              <a:rPr lang="el-GR" sz="3200">
                <a:latin typeface="Gentium" charset="0"/>
                <a:cs typeface="Gentium" charset="0"/>
              </a:rPr>
              <a:t> ἐστιν</a:t>
            </a:r>
            <a:r>
              <a:rPr lang="es-PE" sz="3200">
                <a:latin typeface="Gentium" charset="0"/>
                <a:cs typeface="Gentium" charset="0"/>
              </a:rPr>
              <a:t>.</a:t>
            </a:r>
          </a:p>
        </p:txBody>
      </p:sp>
      <p:graphicFrame>
        <p:nvGraphicFramePr>
          <p:cNvPr id="24669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94112"/>
              </p:ext>
            </p:extLst>
          </p:nvPr>
        </p:nvGraphicFramePr>
        <p:xfrm>
          <a:off x="250826" y="2463404"/>
          <a:ext cx="8702675" cy="1736942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Ἄκουε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" charset="0"/>
                          <a:ea typeface="ＭＳ Ｐゴシック" charset="0"/>
                          <a:cs typeface="Gentium" charset="0"/>
                        </a:rPr>
                        <a:t>ἀκούω</a:t>
                      </a:r>
                      <a:r>
                        <a:rPr kumimoji="0" lang="es-PE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" charset="0"/>
                          <a:ea typeface="ＭＳ Ｐゴシック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oye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" charset="0"/>
                          <a:ea typeface="+mn-ea"/>
                          <a:cs typeface="Gentium" charset="0"/>
                        </a:rPr>
                        <a:t>ἡμῶν </a:t>
                      </a:r>
                      <a:endParaRPr kumimoji="0" lang="es-PE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ἐστιν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8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850" y="240655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 dirty="0">
                <a:latin typeface="Gentium" charset="0"/>
                <a:cs typeface="Gentium" charset="0"/>
              </a:rPr>
              <a:t>Mc. 12:29   </a:t>
            </a:r>
            <a:r>
              <a:rPr lang="el-GR" sz="3200" dirty="0">
                <a:latin typeface="Gentium" charset="0"/>
                <a:cs typeface="Gentium" charset="0"/>
              </a:rPr>
              <a:t>Ἄκουε, Ἰσραήλ, κύριος ὁ θεὸς ἡμῶν κύριος εἷς</a:t>
            </a:r>
            <a:r>
              <a:rPr lang="es-PE" sz="3200" dirty="0">
                <a:latin typeface="Gentium" charset="0"/>
                <a:cs typeface="Gentium" charset="0"/>
              </a:rPr>
              <a:t> (uno)</a:t>
            </a:r>
            <a:r>
              <a:rPr lang="el-GR" sz="3200" dirty="0">
                <a:latin typeface="Gentium" charset="0"/>
                <a:cs typeface="Gentium" charset="0"/>
              </a:rPr>
              <a:t> ἐστιν</a:t>
            </a:r>
            <a:r>
              <a:rPr lang="es-PE" sz="3200" dirty="0">
                <a:latin typeface="Gentium" charset="0"/>
                <a:cs typeface="Gentium" charset="0"/>
              </a:rPr>
              <a:t>.</a:t>
            </a:r>
          </a:p>
        </p:txBody>
      </p:sp>
      <p:graphicFrame>
        <p:nvGraphicFramePr>
          <p:cNvPr id="24669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21611"/>
              </p:ext>
            </p:extLst>
          </p:nvPr>
        </p:nvGraphicFramePr>
        <p:xfrm>
          <a:off x="250826" y="2463404"/>
          <a:ext cx="8702675" cy="1736942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Ἄκουε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" charset="0"/>
                          <a:ea typeface="ＭＳ Ｐゴシック" charset="0"/>
                          <a:cs typeface="Gentium" charset="0"/>
                        </a:rPr>
                        <a:t>ἀκούω</a:t>
                      </a:r>
                      <a:r>
                        <a:rPr kumimoji="0" lang="es-PE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" charset="0"/>
                          <a:ea typeface="ＭＳ Ｐゴシック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oye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ἡμῶν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ἐγω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 nosotros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ἐστιν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58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850" y="240655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>
                <a:latin typeface="Gentium" charset="0"/>
                <a:cs typeface="Gentium" charset="0"/>
              </a:rPr>
              <a:t>Mc. 12:29   </a:t>
            </a:r>
            <a:r>
              <a:rPr lang="el-GR" sz="3200">
                <a:latin typeface="Gentium" charset="0"/>
                <a:cs typeface="Gentium" charset="0"/>
              </a:rPr>
              <a:t>Ἄκουε, Ἰσραήλ, κύριος ὁ θεὸς ἡμῶν κύριος εἷς</a:t>
            </a:r>
            <a:r>
              <a:rPr lang="es-PE" sz="3200">
                <a:latin typeface="Gentium" charset="0"/>
                <a:cs typeface="Gentium" charset="0"/>
              </a:rPr>
              <a:t> (uno)</a:t>
            </a:r>
            <a:r>
              <a:rPr lang="el-GR" sz="3200">
                <a:latin typeface="Gentium" charset="0"/>
                <a:cs typeface="Gentium" charset="0"/>
              </a:rPr>
              <a:t> ἐστιν</a:t>
            </a:r>
            <a:r>
              <a:rPr lang="es-PE" sz="3200">
                <a:latin typeface="Gentium" charset="0"/>
                <a:cs typeface="Gentium" charset="0"/>
              </a:rPr>
              <a:t>.</a:t>
            </a:r>
          </a:p>
        </p:txBody>
      </p:sp>
      <p:graphicFrame>
        <p:nvGraphicFramePr>
          <p:cNvPr id="24669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95282"/>
              </p:ext>
            </p:extLst>
          </p:nvPr>
        </p:nvGraphicFramePr>
        <p:xfrm>
          <a:off x="250826" y="2463404"/>
          <a:ext cx="8702675" cy="1736942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Ἄκουε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" charset="0"/>
                          <a:ea typeface="ＭＳ Ｐゴシック" charset="0"/>
                          <a:cs typeface="Gentium" charset="0"/>
                        </a:rPr>
                        <a:t>ἀκούω</a:t>
                      </a:r>
                      <a:r>
                        <a:rPr kumimoji="0" lang="es-PE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" charset="0"/>
                          <a:ea typeface="ＭＳ Ｐゴシック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oye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ἡμῶν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ἐγω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 nosotros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ἐστιν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Gentium" charset="0"/>
                          <a:cs typeface="Gentium" charset="0"/>
                        </a:rPr>
                        <a:t>εἰμί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45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7574"/>
            <a:ext cx="735534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sz="4000" dirty="0">
                <a:latin typeface="Minion Pro"/>
                <a:cs typeface="Minion Pro"/>
              </a:rPr>
              <a:t>142. </a:t>
            </a:r>
            <a:r>
              <a:rPr lang="el-GR" sz="4000" b="1" dirty="0">
                <a:latin typeface="Minion Pro"/>
                <a:cs typeface="Minion Pro"/>
              </a:rPr>
              <a:t>προσέρχομαι</a:t>
            </a:r>
            <a:r>
              <a:rPr lang="el-GR" sz="4000" dirty="0">
                <a:latin typeface="Minion Pro"/>
                <a:cs typeface="Minion Pro"/>
              </a:rPr>
              <a:t>: venir o ir hacia, </a:t>
            </a:r>
            <a:endParaRPr lang="es-ES_tradnl" sz="4000" dirty="0">
              <a:latin typeface="Minion Pro"/>
              <a:cs typeface="Minion Pro"/>
            </a:endParaRPr>
          </a:p>
          <a:p>
            <a:pPr algn="l"/>
            <a:r>
              <a:rPr lang="es-ES_tradnl" sz="4000" dirty="0">
                <a:latin typeface="Minion Pro"/>
                <a:cs typeface="Minion Pro"/>
              </a:rPr>
              <a:t>        </a:t>
            </a:r>
            <a:r>
              <a:rPr lang="el-GR" sz="4000" dirty="0">
                <a:latin typeface="Minion Pro"/>
                <a:cs typeface="Minion Pro"/>
              </a:rPr>
              <a:t>acercarse a (86)</a:t>
            </a:r>
          </a:p>
          <a:p>
            <a:pPr algn="l"/>
            <a:r>
              <a:rPr lang="el-GR" sz="4000" dirty="0">
                <a:latin typeface="Minion Pro"/>
                <a:cs typeface="Minion Pro"/>
              </a:rPr>
              <a:t>143. </a:t>
            </a:r>
            <a:r>
              <a:rPr lang="el-GR" sz="4000" b="1" dirty="0">
                <a:latin typeface="Minion Pro"/>
                <a:cs typeface="Minion Pro"/>
              </a:rPr>
              <a:t>προσεύχομαι</a:t>
            </a:r>
            <a:r>
              <a:rPr lang="el-GR" sz="4000" dirty="0">
                <a:latin typeface="Minion Pro"/>
                <a:cs typeface="Minion Pro"/>
              </a:rPr>
              <a:t>: orar (85)</a:t>
            </a:r>
            <a:endParaRPr lang="es-ES_tradnl" sz="4000" dirty="0">
              <a:latin typeface="Minion Pro"/>
              <a:cs typeface="Minion Pro"/>
            </a:endParaRPr>
          </a:p>
          <a:p>
            <a:pPr algn="l"/>
            <a:r>
              <a:rPr lang="el-GR" sz="4000" dirty="0">
                <a:latin typeface="Minion Pro"/>
                <a:cs typeface="Minion Pro"/>
              </a:rPr>
              <a:t>144. </a:t>
            </a:r>
            <a:r>
              <a:rPr lang="el-GR" sz="4000" b="1" dirty="0">
                <a:latin typeface="Minion Pro"/>
                <a:cs typeface="Minion Pro"/>
              </a:rPr>
              <a:t>φοβέομαι</a:t>
            </a:r>
            <a:r>
              <a:rPr lang="el-GR" sz="4000" dirty="0">
                <a:latin typeface="Minion Pro"/>
                <a:cs typeface="Minion Pro"/>
              </a:rPr>
              <a:t>: temer (95)</a:t>
            </a:r>
          </a:p>
          <a:p>
            <a:pPr algn="l"/>
            <a:r>
              <a:rPr lang="el-GR" sz="4000" dirty="0">
                <a:latin typeface="Minion Pro"/>
                <a:cs typeface="Minion Pro"/>
              </a:rPr>
              <a:t>145. </a:t>
            </a:r>
            <a:r>
              <a:rPr lang="el-GR" sz="4000" b="1" dirty="0">
                <a:latin typeface="Minion Pro"/>
                <a:cs typeface="Minion Pro"/>
              </a:rPr>
              <a:t>ἀσπάζομαι</a:t>
            </a:r>
            <a:r>
              <a:rPr lang="el-GR" sz="4000" dirty="0">
                <a:latin typeface="Minion Pro"/>
                <a:cs typeface="Minion Pro"/>
              </a:rPr>
              <a:t>: saludar (59)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11: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3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850" y="240655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228600" algn="l"/>
              </a:tabLst>
            </a:pPr>
            <a:r>
              <a:rPr lang="es-PE" sz="3200">
                <a:latin typeface="Gentium" charset="0"/>
                <a:cs typeface="Gentium" charset="0"/>
              </a:rPr>
              <a:t>Mc. 12:29   </a:t>
            </a:r>
            <a:r>
              <a:rPr lang="el-GR" sz="3200">
                <a:latin typeface="Gentium" charset="0"/>
                <a:cs typeface="Gentium" charset="0"/>
              </a:rPr>
              <a:t>Ἄκουε, Ἰσραήλ, κύριος ὁ θεὸς ἡμῶν κύριος εἷς</a:t>
            </a:r>
            <a:r>
              <a:rPr lang="es-PE" sz="3200">
                <a:latin typeface="Gentium" charset="0"/>
                <a:cs typeface="Gentium" charset="0"/>
              </a:rPr>
              <a:t> (uno)</a:t>
            </a:r>
            <a:r>
              <a:rPr lang="el-GR" sz="3200">
                <a:latin typeface="Gentium" charset="0"/>
                <a:cs typeface="Gentium" charset="0"/>
              </a:rPr>
              <a:t> ἐστιν</a:t>
            </a:r>
            <a:r>
              <a:rPr lang="es-PE" sz="3200">
                <a:latin typeface="Gentium" charset="0"/>
                <a:cs typeface="Gentium" charset="0"/>
              </a:rPr>
              <a:t>.</a:t>
            </a:r>
          </a:p>
        </p:txBody>
      </p:sp>
      <p:sp>
        <p:nvSpPr>
          <p:cNvPr id="24664" name="Text Box 88"/>
          <p:cNvSpPr txBox="1">
            <a:spLocks noChangeArrowheads="1"/>
          </p:cNvSpPr>
          <p:nvPr/>
        </p:nvSpPr>
        <p:spPr bwMode="auto">
          <a:xfrm>
            <a:off x="539751" y="1437085"/>
            <a:ext cx="8424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2800"/>
              <a:t>Oye, Israel, el Señor nuestro Dios el Señor uno es.</a:t>
            </a:r>
          </a:p>
        </p:txBody>
      </p:sp>
      <p:graphicFrame>
        <p:nvGraphicFramePr>
          <p:cNvPr id="24669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56415"/>
              </p:ext>
            </p:extLst>
          </p:nvPr>
        </p:nvGraphicFramePr>
        <p:xfrm>
          <a:off x="250826" y="2463404"/>
          <a:ext cx="8702675" cy="1736942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Ἄκουε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" charset="0"/>
                          <a:ea typeface="ＭＳ Ｐゴシック" charset="0"/>
                          <a:cs typeface="Gentium" charset="0"/>
                        </a:rPr>
                        <a:t>ἀκούω</a:t>
                      </a:r>
                      <a:r>
                        <a:rPr kumimoji="0" lang="es-PE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ntium" charset="0"/>
                          <a:ea typeface="ＭＳ Ｐゴシック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oye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ἡμῶν 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ἐγω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 nosotros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"/>
                          <a:ea typeface="ＭＳ Ｐゴシック" charset="0"/>
                          <a:cs typeface="Gentium"/>
                        </a:rPr>
                        <a:t>ἐστιν</a:t>
                      </a: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"/>
                        <a:ea typeface="ＭＳ Ｐゴシック" charset="0"/>
                        <a:cs typeface="Gentium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Gentium" charset="0"/>
                          <a:cs typeface="Gentium" charset="0"/>
                        </a:rPr>
                        <a:t>εἰμί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42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55990"/>
            <a:ext cx="8496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4400">
                <a:latin typeface="Gentium" charset="0"/>
                <a:cs typeface="Gentium" charset="0"/>
              </a:rPr>
              <a:t>Ef. 5:1  </a:t>
            </a:r>
            <a:r>
              <a:rPr lang="el-GR" sz="4400">
                <a:latin typeface="Gentium" charset="0"/>
                <a:cs typeface="Gentium" charset="0"/>
              </a:rPr>
              <a:t>γίνεσθε οὖν μιμηταὶ τοῦ θεοῦ ὡς τέκνα ἀγαπητὰ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99631"/>
              </p:ext>
            </p:extLst>
          </p:nvPr>
        </p:nvGraphicFramePr>
        <p:xfrm>
          <a:off x="250826" y="2463404"/>
          <a:ext cx="8702675" cy="1850234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γίνεσθε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μιμηταὶ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θεοῦ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τέκνα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12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55990"/>
            <a:ext cx="8496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4400">
                <a:latin typeface="Gentium" charset="0"/>
                <a:cs typeface="Gentium" charset="0"/>
              </a:rPr>
              <a:t>Ef. 5:1  </a:t>
            </a:r>
            <a:r>
              <a:rPr lang="el-GR" sz="4400">
                <a:latin typeface="Gentium" charset="0"/>
                <a:cs typeface="Gentium" charset="0"/>
              </a:rPr>
              <a:t>γίνεσθε οὖν μιμηταὶ τοῦ θεοῦ ὡς τέκνα ἀγαπητὰ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58528"/>
              </p:ext>
            </p:extLst>
          </p:nvPr>
        </p:nvGraphicFramePr>
        <p:xfrm>
          <a:off x="250826" y="2463404"/>
          <a:ext cx="8702675" cy="198863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γίνεσθε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3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γίνομαι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sean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μιμηταὶ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θεοῦ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τέκνα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6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55990"/>
            <a:ext cx="8496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4400">
                <a:latin typeface="Gentium" charset="0"/>
                <a:cs typeface="Gentium" charset="0"/>
              </a:rPr>
              <a:t>Ef. 5:1  </a:t>
            </a:r>
            <a:r>
              <a:rPr lang="el-GR" sz="4400">
                <a:latin typeface="Gentium" charset="0"/>
                <a:cs typeface="Gentium" charset="0"/>
              </a:rPr>
              <a:t>γίνεσθε οὖν μιμηταὶ τοῦ θεοῦ ὡς τέκνα ἀγαπητὰ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9067"/>
              </p:ext>
            </p:extLst>
          </p:nvPr>
        </p:nvGraphicFramePr>
        <p:xfrm>
          <a:off x="250826" y="2463404"/>
          <a:ext cx="8702675" cy="198863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γίνεσθε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3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γίνομαι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sean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μιμηταὶ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μιμητής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300" dirty="0" smtClean="0">
                          <a:latin typeface="Gentium" charset="0"/>
                          <a:cs typeface="Gentium" charset="0"/>
                        </a:rPr>
                        <a:t>imitadores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θεοῦ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τέκνα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1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55990"/>
            <a:ext cx="8496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4400">
                <a:latin typeface="Gentium" charset="0"/>
                <a:cs typeface="Gentium" charset="0"/>
              </a:rPr>
              <a:t>Ef. 5:1  </a:t>
            </a:r>
            <a:r>
              <a:rPr lang="el-GR" sz="4400">
                <a:latin typeface="Gentium" charset="0"/>
                <a:cs typeface="Gentium" charset="0"/>
              </a:rPr>
              <a:t>γίνεσθε οὖν μιμηταὶ τοῦ θεοῦ ὡς τέκνα ἀγαπητὰ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79721"/>
              </p:ext>
            </p:extLst>
          </p:nvPr>
        </p:nvGraphicFramePr>
        <p:xfrm>
          <a:off x="250826" y="2463404"/>
          <a:ext cx="8702675" cy="198863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γίνεσθε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3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γίνομαι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sean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μιμηταὶ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μιμητής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300" dirty="0" smtClean="0">
                          <a:latin typeface="Gentium" charset="0"/>
                          <a:cs typeface="Gentium" charset="0"/>
                        </a:rPr>
                        <a:t>imitadores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θεοῦ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θεός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τέκνα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56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55990"/>
            <a:ext cx="8496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4400" dirty="0" err="1">
                <a:latin typeface="Gentium" charset="0"/>
                <a:cs typeface="Gentium" charset="0"/>
              </a:rPr>
              <a:t>Ef</a:t>
            </a:r>
            <a:r>
              <a:rPr lang="pt-BR" sz="4400" dirty="0">
                <a:latin typeface="Gentium" charset="0"/>
                <a:cs typeface="Gentium" charset="0"/>
              </a:rPr>
              <a:t>. 5:1  </a:t>
            </a:r>
            <a:r>
              <a:rPr lang="el-GR" sz="4400" dirty="0">
                <a:latin typeface="Gentium" charset="0"/>
                <a:cs typeface="Gentium" charset="0"/>
              </a:rPr>
              <a:t>γίνεσθε οὖν μιμηταὶ τοῦ θεοῦ ὡς τέκνα ἀγαπητὰ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20885"/>
              </p:ext>
            </p:extLst>
          </p:nvPr>
        </p:nvGraphicFramePr>
        <p:xfrm>
          <a:off x="250826" y="2463404"/>
          <a:ext cx="8702675" cy="198863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γίνεσθε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3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γίνομαι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sean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μιμηταὶ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μιμητής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300" dirty="0" smtClean="0">
                          <a:latin typeface="Gentium" charset="0"/>
                          <a:cs typeface="Gentium" charset="0"/>
                        </a:rPr>
                        <a:t>imitadores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θεοῦ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θεός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τέκνα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τέκνον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hijos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21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55990"/>
            <a:ext cx="8496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4400">
                <a:latin typeface="Gentium" charset="0"/>
                <a:cs typeface="Gentium" charset="0"/>
              </a:rPr>
              <a:t>Ef. 5:1  </a:t>
            </a:r>
            <a:r>
              <a:rPr lang="el-GR" sz="4400">
                <a:latin typeface="Gentium" charset="0"/>
                <a:cs typeface="Gentium" charset="0"/>
              </a:rPr>
              <a:t>γίνεσθε οὖν μιμηταὶ τοῦ θεοῦ ὡς τέκνα ἀγαπητὰ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25478"/>
              </p:ext>
            </p:extLst>
          </p:nvPr>
        </p:nvGraphicFramePr>
        <p:xfrm>
          <a:off x="250826" y="2463404"/>
          <a:ext cx="8702675" cy="1988630"/>
        </p:xfrm>
        <a:graphic>
          <a:graphicData uri="http://schemas.openxmlformats.org/drawingml/2006/table">
            <a:tbl>
              <a:tblPr/>
              <a:tblGrid>
                <a:gridCol w="1751013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γίνεσθε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3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γίνομαι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sean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μιμηταὶ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μιμητής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300" dirty="0" smtClean="0">
                          <a:latin typeface="Gentium" charset="0"/>
                          <a:cs typeface="Gentium" charset="0"/>
                        </a:rPr>
                        <a:t>imitadores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θεοῦ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θεός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τέκνα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Gentium" charset="0"/>
                          <a:cs typeface="Gentium" charset="0"/>
                        </a:rPr>
                        <a:t>τέκνον</a:t>
                      </a:r>
                      <a:r>
                        <a:rPr lang="es-PE" sz="2400" dirty="0" smtClean="0">
                          <a:latin typeface="Gentium" charset="0"/>
                          <a:cs typeface="Gentium" charset="0"/>
                        </a:rPr>
                        <a:t> 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hijos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8" name="Text Box 88"/>
          <p:cNvSpPr txBox="1">
            <a:spLocks noChangeArrowheads="1"/>
          </p:cNvSpPr>
          <p:nvPr/>
        </p:nvSpPr>
        <p:spPr bwMode="auto">
          <a:xfrm>
            <a:off x="395536" y="1563638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2800" dirty="0"/>
              <a:t>Sean pues imitadores de Dios como hijos amados.</a:t>
            </a:r>
          </a:p>
        </p:txBody>
      </p:sp>
    </p:spTree>
    <p:extLst>
      <p:ext uri="{BB962C8B-B14F-4D97-AF65-F5344CB8AC3E}">
        <p14:creationId xmlns:p14="http://schemas.microsoft.com/office/powerpoint/2010/main" val="342231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850" y="-803"/>
            <a:ext cx="8496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2800">
                <a:latin typeface="Gentium" charset="0"/>
                <a:cs typeface="Gentium" charset="0"/>
              </a:rPr>
              <a:t>1 Co. 11:28  </a:t>
            </a:r>
            <a:r>
              <a:rPr lang="el-GR" sz="3200">
                <a:latin typeface="Gentium" charset="0"/>
                <a:cs typeface="Gentium" charset="0"/>
              </a:rPr>
              <a:t>δοκιμαζέτω</a:t>
            </a:r>
            <a:r>
              <a:rPr lang="es-ES_tradnl" sz="3200">
                <a:latin typeface="Gentium" charset="0"/>
                <a:cs typeface="Gentium" charset="0"/>
              </a:rPr>
              <a:t> </a:t>
            </a:r>
            <a:r>
              <a:rPr lang="el-GR" sz="3200">
                <a:latin typeface="Gentium" charset="0"/>
                <a:cs typeface="Gentium" charset="0"/>
              </a:rPr>
              <a:t>(δοκιμάζω</a:t>
            </a:r>
            <a:r>
              <a:rPr lang="pt-BR" sz="3200">
                <a:latin typeface="Gentium" charset="0"/>
                <a:cs typeface="Gentium" charset="0"/>
              </a:rPr>
              <a:t>: </a:t>
            </a:r>
            <a:r>
              <a:rPr lang="pt-BR" sz="2800">
                <a:latin typeface="Gentium" charset="0"/>
                <a:cs typeface="Gentium" charset="0"/>
              </a:rPr>
              <a:t>probar,</a:t>
            </a:r>
            <a:r>
              <a:rPr lang="pt-BR" sz="3200">
                <a:latin typeface="Gentium" charset="0"/>
                <a:cs typeface="Gentium" charset="0"/>
              </a:rPr>
              <a:t> </a:t>
            </a:r>
            <a:r>
              <a:rPr lang="pt-BR" sz="2800">
                <a:latin typeface="Gentium" charset="0"/>
                <a:cs typeface="Gentium" charset="0"/>
              </a:rPr>
              <a:t>examinar</a:t>
            </a:r>
            <a:r>
              <a:rPr lang="el-GR" sz="2800">
                <a:latin typeface="Gentium" charset="0"/>
                <a:cs typeface="Gentium" charset="0"/>
              </a:rPr>
              <a:t>)</a:t>
            </a:r>
            <a:r>
              <a:rPr lang="pt-BR" sz="2800">
                <a:latin typeface="Gentium" charset="0"/>
                <a:cs typeface="Gentium" charset="0"/>
              </a:rPr>
              <a:t> </a:t>
            </a:r>
            <a:r>
              <a:rPr lang="el-GR" sz="3200">
                <a:latin typeface="Gentium" charset="0"/>
                <a:cs typeface="Gentium" charset="0"/>
              </a:rPr>
              <a:t>δὲ ἄνθρωπος ἑαυτὸν καὶ οὕτως ἐκ τοῦ ἄρτου ἐσθιέτω καὶ ἐκ τοῦ ποτηρίου πινέτω·</a:t>
            </a:r>
            <a:endParaRPr lang="en-US" sz="3200">
              <a:latin typeface="Gentium" charset="0"/>
              <a:cs typeface="Gentium" charset="0"/>
            </a:endParaRPr>
          </a:p>
        </p:txBody>
      </p:sp>
      <p:graphicFrame>
        <p:nvGraphicFramePr>
          <p:cNvPr id="19551" name="Group 95"/>
          <p:cNvGraphicFramePr>
            <a:graphicFrameLocks noGrp="1"/>
          </p:cNvGraphicFramePr>
          <p:nvPr/>
        </p:nvGraphicFramePr>
        <p:xfrm>
          <a:off x="138113" y="3165873"/>
          <a:ext cx="8845550" cy="1501380"/>
        </p:xfrm>
        <a:graphic>
          <a:graphicData uri="http://schemas.openxmlformats.org/drawingml/2006/table">
            <a:tbl>
              <a:tblPr/>
              <a:tblGrid>
                <a:gridCol w="1893888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δοκιμαζέτω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ἐσθιέτω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πινέτω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850" y="-803"/>
            <a:ext cx="8496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2800">
                <a:latin typeface="Gentium" charset="0"/>
                <a:cs typeface="Gentium" charset="0"/>
              </a:rPr>
              <a:t>1 Co. 11:28  </a:t>
            </a:r>
            <a:r>
              <a:rPr lang="el-GR" sz="3200">
                <a:latin typeface="Gentium" charset="0"/>
                <a:cs typeface="Gentium" charset="0"/>
              </a:rPr>
              <a:t>δοκιμαζέτω</a:t>
            </a:r>
            <a:r>
              <a:rPr lang="es-ES_tradnl" sz="3200">
                <a:latin typeface="Gentium" charset="0"/>
                <a:cs typeface="Gentium" charset="0"/>
              </a:rPr>
              <a:t> </a:t>
            </a:r>
            <a:r>
              <a:rPr lang="el-GR" sz="3200">
                <a:latin typeface="Gentium" charset="0"/>
                <a:cs typeface="Gentium" charset="0"/>
              </a:rPr>
              <a:t>(δοκιμάζω</a:t>
            </a:r>
            <a:r>
              <a:rPr lang="pt-BR" sz="3200">
                <a:latin typeface="Gentium" charset="0"/>
                <a:cs typeface="Gentium" charset="0"/>
              </a:rPr>
              <a:t>: </a:t>
            </a:r>
            <a:r>
              <a:rPr lang="pt-BR" sz="2800">
                <a:latin typeface="Gentium" charset="0"/>
                <a:cs typeface="Gentium" charset="0"/>
              </a:rPr>
              <a:t>probar,</a:t>
            </a:r>
            <a:r>
              <a:rPr lang="pt-BR" sz="3200">
                <a:latin typeface="Gentium" charset="0"/>
                <a:cs typeface="Gentium" charset="0"/>
              </a:rPr>
              <a:t> </a:t>
            </a:r>
            <a:r>
              <a:rPr lang="pt-BR" sz="2800">
                <a:latin typeface="Gentium" charset="0"/>
                <a:cs typeface="Gentium" charset="0"/>
              </a:rPr>
              <a:t>examinar</a:t>
            </a:r>
            <a:r>
              <a:rPr lang="el-GR" sz="2800">
                <a:latin typeface="Gentium" charset="0"/>
                <a:cs typeface="Gentium" charset="0"/>
              </a:rPr>
              <a:t>)</a:t>
            </a:r>
            <a:r>
              <a:rPr lang="pt-BR" sz="2800">
                <a:latin typeface="Gentium" charset="0"/>
                <a:cs typeface="Gentium" charset="0"/>
              </a:rPr>
              <a:t> </a:t>
            </a:r>
            <a:r>
              <a:rPr lang="el-GR" sz="3200">
                <a:latin typeface="Gentium" charset="0"/>
                <a:cs typeface="Gentium" charset="0"/>
              </a:rPr>
              <a:t>δὲ ἄνθρωπος ἑαυτὸν καὶ οὕτως ἐκ τοῦ ἄρτου ἐσθιέτω καὶ ἐκ τοῦ ποτηρίου πινέτω·</a:t>
            </a:r>
            <a:endParaRPr lang="en-US" sz="3200">
              <a:latin typeface="Gentium" charset="0"/>
              <a:cs typeface="Gentium" charset="0"/>
            </a:endParaRPr>
          </a:p>
        </p:txBody>
      </p:sp>
      <p:graphicFrame>
        <p:nvGraphicFramePr>
          <p:cNvPr id="19551" name="Group 95"/>
          <p:cNvGraphicFramePr>
            <a:graphicFrameLocks noGrp="1"/>
          </p:cNvGraphicFramePr>
          <p:nvPr/>
        </p:nvGraphicFramePr>
        <p:xfrm>
          <a:off x="138113" y="3165873"/>
          <a:ext cx="8845550" cy="1501380"/>
        </p:xfrm>
        <a:graphic>
          <a:graphicData uri="http://schemas.openxmlformats.org/drawingml/2006/table">
            <a:tbl>
              <a:tblPr/>
              <a:tblGrid>
                <a:gridCol w="1893888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δοκιμαζέτω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ἐσθιέτω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πινέτω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5" name="Text Box 89"/>
          <p:cNvSpPr txBox="1">
            <a:spLocks noChangeArrowheads="1"/>
          </p:cNvSpPr>
          <p:nvPr/>
        </p:nvSpPr>
        <p:spPr bwMode="auto">
          <a:xfrm>
            <a:off x="2081213" y="3436144"/>
            <a:ext cx="709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P    </a:t>
            </a:r>
            <a:r>
              <a:rPr lang="el-GR" b="1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A   </a:t>
            </a:r>
            <a:r>
              <a:rPr lang="el-GR" b="1">
                <a:latin typeface="Gentium" charset="0"/>
                <a:cs typeface="Gentium" charset="0"/>
              </a:rPr>
              <a:t>  </a:t>
            </a:r>
            <a:r>
              <a:rPr lang="es-PE" b="1">
                <a:latin typeface="Gentium" charset="0"/>
                <a:cs typeface="Gentium" charset="0"/>
              </a:rPr>
              <a:t>M    </a:t>
            </a:r>
            <a:r>
              <a:rPr lang="el-GR" b="1">
                <a:latin typeface="Gentium" charset="0"/>
                <a:cs typeface="Gentium" charset="0"/>
              </a:rPr>
              <a:t>  </a:t>
            </a:r>
            <a:r>
              <a:rPr lang="es-PE" b="1">
                <a:latin typeface="Gentium" charset="0"/>
                <a:cs typeface="Gentium" charset="0"/>
              </a:rPr>
              <a:t>3     </a:t>
            </a:r>
            <a:r>
              <a:rPr lang="el-GR" b="1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S                   </a:t>
            </a:r>
            <a:r>
              <a:rPr lang="el-GR" b="1">
                <a:latin typeface="Gentium" charset="0"/>
                <a:cs typeface="Gentium" charset="0"/>
              </a:rPr>
              <a:t>     </a:t>
            </a:r>
            <a:r>
              <a:rPr lang="el-GR">
                <a:latin typeface="Gentium" charset="0"/>
                <a:cs typeface="Gentium" charset="0"/>
              </a:rPr>
              <a:t>δοκιμάζω</a:t>
            </a:r>
            <a:r>
              <a:rPr lang="es-PE">
                <a:latin typeface="Gentium" charset="0"/>
                <a:cs typeface="Gentium" charset="0"/>
              </a:rPr>
              <a:t>  </a:t>
            </a:r>
            <a:r>
              <a:rPr lang="es-ES_tradnl">
                <a:latin typeface="Gentium" charset="0"/>
                <a:cs typeface="Gentium" charset="0"/>
              </a:rPr>
              <a:t>que </a:t>
            </a:r>
            <a:r>
              <a:rPr lang="es-PE">
                <a:latin typeface="Gentium" charset="0"/>
                <a:cs typeface="Gentium" charset="0"/>
              </a:rPr>
              <a:t>pruébe</a:t>
            </a:r>
          </a:p>
        </p:txBody>
      </p:sp>
    </p:spTree>
    <p:extLst>
      <p:ext uri="{BB962C8B-B14F-4D97-AF65-F5344CB8AC3E}">
        <p14:creationId xmlns:p14="http://schemas.microsoft.com/office/powerpoint/2010/main" val="420613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850" y="-803"/>
            <a:ext cx="8496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2800">
                <a:latin typeface="Gentium" charset="0"/>
                <a:cs typeface="Gentium" charset="0"/>
              </a:rPr>
              <a:t>1 Co. 11:28  </a:t>
            </a:r>
            <a:r>
              <a:rPr lang="el-GR" sz="3200">
                <a:latin typeface="Gentium" charset="0"/>
                <a:cs typeface="Gentium" charset="0"/>
              </a:rPr>
              <a:t>δοκιμαζέτω</a:t>
            </a:r>
            <a:r>
              <a:rPr lang="es-ES_tradnl" sz="3200">
                <a:latin typeface="Gentium" charset="0"/>
                <a:cs typeface="Gentium" charset="0"/>
              </a:rPr>
              <a:t> </a:t>
            </a:r>
            <a:r>
              <a:rPr lang="el-GR" sz="3200">
                <a:latin typeface="Gentium" charset="0"/>
                <a:cs typeface="Gentium" charset="0"/>
              </a:rPr>
              <a:t>(δοκιμάζω</a:t>
            </a:r>
            <a:r>
              <a:rPr lang="pt-BR" sz="3200">
                <a:latin typeface="Gentium" charset="0"/>
                <a:cs typeface="Gentium" charset="0"/>
              </a:rPr>
              <a:t>: </a:t>
            </a:r>
            <a:r>
              <a:rPr lang="pt-BR" sz="2800">
                <a:latin typeface="Gentium" charset="0"/>
                <a:cs typeface="Gentium" charset="0"/>
              </a:rPr>
              <a:t>probar,</a:t>
            </a:r>
            <a:r>
              <a:rPr lang="pt-BR" sz="3200">
                <a:latin typeface="Gentium" charset="0"/>
                <a:cs typeface="Gentium" charset="0"/>
              </a:rPr>
              <a:t> </a:t>
            </a:r>
            <a:r>
              <a:rPr lang="pt-BR" sz="2800">
                <a:latin typeface="Gentium" charset="0"/>
                <a:cs typeface="Gentium" charset="0"/>
              </a:rPr>
              <a:t>examinar</a:t>
            </a:r>
            <a:r>
              <a:rPr lang="el-GR" sz="2800">
                <a:latin typeface="Gentium" charset="0"/>
                <a:cs typeface="Gentium" charset="0"/>
              </a:rPr>
              <a:t>)</a:t>
            </a:r>
            <a:r>
              <a:rPr lang="pt-BR" sz="2800">
                <a:latin typeface="Gentium" charset="0"/>
                <a:cs typeface="Gentium" charset="0"/>
              </a:rPr>
              <a:t> </a:t>
            </a:r>
            <a:r>
              <a:rPr lang="el-GR" sz="3200">
                <a:latin typeface="Gentium" charset="0"/>
                <a:cs typeface="Gentium" charset="0"/>
              </a:rPr>
              <a:t>δὲ ἄνθρωπος ἑαυτὸν καὶ οὕτως ἐκ τοῦ ἄρτου ἐσθιέτω καὶ ἐκ τοῦ ποτηρίου πινέτω·</a:t>
            </a:r>
            <a:endParaRPr lang="en-US" sz="3200">
              <a:latin typeface="Gentium" charset="0"/>
              <a:cs typeface="Gentium" charset="0"/>
            </a:endParaRPr>
          </a:p>
        </p:txBody>
      </p:sp>
      <p:graphicFrame>
        <p:nvGraphicFramePr>
          <p:cNvPr id="19551" name="Group 95"/>
          <p:cNvGraphicFramePr>
            <a:graphicFrameLocks noGrp="1"/>
          </p:cNvGraphicFramePr>
          <p:nvPr/>
        </p:nvGraphicFramePr>
        <p:xfrm>
          <a:off x="138113" y="3165873"/>
          <a:ext cx="8845550" cy="1501380"/>
        </p:xfrm>
        <a:graphic>
          <a:graphicData uri="http://schemas.openxmlformats.org/drawingml/2006/table">
            <a:tbl>
              <a:tblPr/>
              <a:tblGrid>
                <a:gridCol w="1893888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δοκιμαζέτω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ἐσθιέτω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πινέτω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5" name="Text Box 89"/>
          <p:cNvSpPr txBox="1">
            <a:spLocks noChangeArrowheads="1"/>
          </p:cNvSpPr>
          <p:nvPr/>
        </p:nvSpPr>
        <p:spPr bwMode="auto">
          <a:xfrm>
            <a:off x="2081213" y="3436144"/>
            <a:ext cx="709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P    </a:t>
            </a:r>
            <a:r>
              <a:rPr lang="el-GR" b="1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A   </a:t>
            </a:r>
            <a:r>
              <a:rPr lang="el-GR" b="1">
                <a:latin typeface="Gentium" charset="0"/>
                <a:cs typeface="Gentium" charset="0"/>
              </a:rPr>
              <a:t>  </a:t>
            </a:r>
            <a:r>
              <a:rPr lang="es-PE" b="1">
                <a:latin typeface="Gentium" charset="0"/>
                <a:cs typeface="Gentium" charset="0"/>
              </a:rPr>
              <a:t>M    </a:t>
            </a:r>
            <a:r>
              <a:rPr lang="el-GR" b="1">
                <a:latin typeface="Gentium" charset="0"/>
                <a:cs typeface="Gentium" charset="0"/>
              </a:rPr>
              <a:t>  </a:t>
            </a:r>
            <a:r>
              <a:rPr lang="es-PE" b="1">
                <a:latin typeface="Gentium" charset="0"/>
                <a:cs typeface="Gentium" charset="0"/>
              </a:rPr>
              <a:t>3     </a:t>
            </a:r>
            <a:r>
              <a:rPr lang="el-GR" b="1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S                   </a:t>
            </a:r>
            <a:r>
              <a:rPr lang="el-GR" b="1">
                <a:latin typeface="Gentium" charset="0"/>
                <a:cs typeface="Gentium" charset="0"/>
              </a:rPr>
              <a:t>     </a:t>
            </a:r>
            <a:r>
              <a:rPr lang="el-GR">
                <a:latin typeface="Gentium" charset="0"/>
                <a:cs typeface="Gentium" charset="0"/>
              </a:rPr>
              <a:t>δοκιμάζω</a:t>
            </a:r>
            <a:r>
              <a:rPr lang="es-PE">
                <a:latin typeface="Gentium" charset="0"/>
                <a:cs typeface="Gentium" charset="0"/>
              </a:rPr>
              <a:t>  </a:t>
            </a:r>
            <a:r>
              <a:rPr lang="es-ES_tradnl">
                <a:latin typeface="Gentium" charset="0"/>
                <a:cs typeface="Gentium" charset="0"/>
              </a:rPr>
              <a:t>que </a:t>
            </a:r>
            <a:r>
              <a:rPr lang="es-PE">
                <a:latin typeface="Gentium" charset="0"/>
                <a:cs typeface="Gentium" charset="0"/>
              </a:rPr>
              <a:t>pruébe</a:t>
            </a:r>
          </a:p>
        </p:txBody>
      </p:sp>
      <p:sp>
        <p:nvSpPr>
          <p:cNvPr id="19552" name="Text Box 96"/>
          <p:cNvSpPr txBox="1">
            <a:spLocks noChangeArrowheads="1"/>
          </p:cNvSpPr>
          <p:nvPr/>
        </p:nvSpPr>
        <p:spPr bwMode="auto">
          <a:xfrm>
            <a:off x="2103439" y="386789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P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M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3 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S                    </a:t>
            </a:r>
            <a:r>
              <a:rPr lang="el-GR" b="1" dirty="0">
                <a:latin typeface="Gentium" charset="0"/>
                <a:cs typeface="Gentium" charset="0"/>
              </a:rPr>
              <a:t>    </a:t>
            </a:r>
            <a:r>
              <a:rPr lang="el-GR" dirty="0">
                <a:latin typeface="Gentium" charset="0"/>
                <a:cs typeface="Gentium" charset="0"/>
              </a:rPr>
              <a:t>ἐσθίω</a:t>
            </a:r>
            <a:r>
              <a:rPr lang="es-PE" dirty="0">
                <a:latin typeface="Gentium" charset="0"/>
                <a:cs typeface="Gentium" charset="0"/>
              </a:rPr>
              <a:t>    </a:t>
            </a:r>
            <a:r>
              <a:rPr lang="el-GR" dirty="0">
                <a:latin typeface="Gentium" charset="0"/>
                <a:cs typeface="Gentium" charset="0"/>
              </a:rPr>
              <a:t>    </a:t>
            </a:r>
            <a:r>
              <a:rPr lang="es-PE" dirty="0">
                <a:latin typeface="Gentium" charset="0"/>
                <a:cs typeface="Gentium" charset="0"/>
              </a:rPr>
              <a:t> coma</a:t>
            </a:r>
          </a:p>
        </p:txBody>
      </p:sp>
    </p:spTree>
    <p:extLst>
      <p:ext uri="{BB962C8B-B14F-4D97-AF65-F5344CB8AC3E}">
        <p14:creationId xmlns:p14="http://schemas.microsoft.com/office/powerpoint/2010/main" val="185981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81151"/>
              </p:ext>
            </p:extLst>
          </p:nvPr>
        </p:nvGraphicFramePr>
        <p:xfrm>
          <a:off x="2052105" y="195486"/>
          <a:ext cx="5039791" cy="4680519"/>
        </p:xfrm>
        <a:graphic>
          <a:graphicData uri="http://schemas.openxmlformats.org/drawingml/2006/table">
            <a:tbl>
              <a:tblPr/>
              <a:tblGrid>
                <a:gridCol w="801659"/>
                <a:gridCol w="2292744"/>
                <a:gridCol w="1945388"/>
              </a:tblGrid>
              <a:tr h="539354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Presente Medio/Deponente Indicativo</a:t>
                      </a:r>
                      <a:endParaRPr kumimoji="0" lang="es-MX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96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Forma Verbal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Traducción</a:t>
                      </a:r>
                      <a:endParaRPr lang="en-US" sz="2400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δύν</a:t>
                      </a:r>
                      <a:r>
                        <a:rPr lang="en-US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459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voy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δύν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ῇ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459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δύν</a:t>
                      </a:r>
                      <a:r>
                        <a:rPr lang="en-US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459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</a:t>
                      </a:r>
                      <a:endParaRPr kumimoji="0" lang="es-MX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l" pitchFamily="2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δυνά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μεθ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459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vamos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δύν</a:t>
                      </a:r>
                      <a:r>
                        <a:rPr lang="en-US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σθε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459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</a:t>
                      </a:r>
                      <a:endParaRPr kumimoji="0" lang="es-MX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l" pitchFamily="2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δύν</a:t>
                      </a:r>
                      <a:r>
                        <a:rPr lang="en-US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ντ</a:t>
                      </a:r>
                      <a:r>
                        <a:rPr lang="pt-BR" sz="36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6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459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</a:t>
                      </a:r>
                      <a:endParaRPr kumimoji="0" lang="es-MX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16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850" y="-803"/>
            <a:ext cx="8496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2800">
                <a:latin typeface="Gentium" charset="0"/>
                <a:cs typeface="Gentium" charset="0"/>
              </a:rPr>
              <a:t>1 Co. 11:28  </a:t>
            </a:r>
            <a:r>
              <a:rPr lang="el-GR" sz="3200">
                <a:latin typeface="Gentium" charset="0"/>
                <a:cs typeface="Gentium" charset="0"/>
              </a:rPr>
              <a:t>δοκιμαζέτω</a:t>
            </a:r>
            <a:r>
              <a:rPr lang="es-ES_tradnl" sz="3200">
                <a:latin typeface="Gentium" charset="0"/>
                <a:cs typeface="Gentium" charset="0"/>
              </a:rPr>
              <a:t> </a:t>
            </a:r>
            <a:r>
              <a:rPr lang="el-GR" sz="3200">
                <a:latin typeface="Gentium" charset="0"/>
                <a:cs typeface="Gentium" charset="0"/>
              </a:rPr>
              <a:t>(δοκιμάζω</a:t>
            </a:r>
            <a:r>
              <a:rPr lang="pt-BR" sz="3200">
                <a:latin typeface="Gentium" charset="0"/>
                <a:cs typeface="Gentium" charset="0"/>
              </a:rPr>
              <a:t>: </a:t>
            </a:r>
            <a:r>
              <a:rPr lang="pt-BR" sz="2800">
                <a:latin typeface="Gentium" charset="0"/>
                <a:cs typeface="Gentium" charset="0"/>
              </a:rPr>
              <a:t>probar,</a:t>
            </a:r>
            <a:r>
              <a:rPr lang="pt-BR" sz="3200">
                <a:latin typeface="Gentium" charset="0"/>
                <a:cs typeface="Gentium" charset="0"/>
              </a:rPr>
              <a:t> </a:t>
            </a:r>
            <a:r>
              <a:rPr lang="pt-BR" sz="2800">
                <a:latin typeface="Gentium" charset="0"/>
                <a:cs typeface="Gentium" charset="0"/>
              </a:rPr>
              <a:t>examinar</a:t>
            </a:r>
            <a:r>
              <a:rPr lang="el-GR" sz="2800">
                <a:latin typeface="Gentium" charset="0"/>
                <a:cs typeface="Gentium" charset="0"/>
              </a:rPr>
              <a:t>)</a:t>
            </a:r>
            <a:r>
              <a:rPr lang="pt-BR" sz="2800">
                <a:latin typeface="Gentium" charset="0"/>
                <a:cs typeface="Gentium" charset="0"/>
              </a:rPr>
              <a:t> </a:t>
            </a:r>
            <a:r>
              <a:rPr lang="el-GR" sz="3200">
                <a:latin typeface="Gentium" charset="0"/>
                <a:cs typeface="Gentium" charset="0"/>
              </a:rPr>
              <a:t>δὲ ἄνθρωπος ἑαυτὸν καὶ οὕτως ἐκ τοῦ ἄρτου ἐσθιέτω καὶ ἐκ τοῦ ποτηρίου πινέτω·</a:t>
            </a:r>
            <a:endParaRPr lang="en-US" sz="3200">
              <a:latin typeface="Gentium" charset="0"/>
              <a:cs typeface="Gentium" charset="0"/>
            </a:endParaRPr>
          </a:p>
        </p:txBody>
      </p:sp>
      <p:graphicFrame>
        <p:nvGraphicFramePr>
          <p:cNvPr id="19551" name="Group 95"/>
          <p:cNvGraphicFramePr>
            <a:graphicFrameLocks noGrp="1"/>
          </p:cNvGraphicFramePr>
          <p:nvPr/>
        </p:nvGraphicFramePr>
        <p:xfrm>
          <a:off x="138113" y="3165873"/>
          <a:ext cx="8845550" cy="1501380"/>
        </p:xfrm>
        <a:graphic>
          <a:graphicData uri="http://schemas.openxmlformats.org/drawingml/2006/table">
            <a:tbl>
              <a:tblPr/>
              <a:tblGrid>
                <a:gridCol w="1893888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δοκιμαζέτω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ἐσθιέτω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πινέτω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5" name="Text Box 89"/>
          <p:cNvSpPr txBox="1">
            <a:spLocks noChangeArrowheads="1"/>
          </p:cNvSpPr>
          <p:nvPr/>
        </p:nvSpPr>
        <p:spPr bwMode="auto">
          <a:xfrm>
            <a:off x="2081213" y="3436144"/>
            <a:ext cx="709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P    </a:t>
            </a:r>
            <a:r>
              <a:rPr lang="el-GR" b="1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A   </a:t>
            </a:r>
            <a:r>
              <a:rPr lang="el-GR" b="1">
                <a:latin typeface="Gentium" charset="0"/>
                <a:cs typeface="Gentium" charset="0"/>
              </a:rPr>
              <a:t>  </a:t>
            </a:r>
            <a:r>
              <a:rPr lang="es-PE" b="1">
                <a:latin typeface="Gentium" charset="0"/>
                <a:cs typeface="Gentium" charset="0"/>
              </a:rPr>
              <a:t>M    </a:t>
            </a:r>
            <a:r>
              <a:rPr lang="el-GR" b="1">
                <a:latin typeface="Gentium" charset="0"/>
                <a:cs typeface="Gentium" charset="0"/>
              </a:rPr>
              <a:t>  </a:t>
            </a:r>
            <a:r>
              <a:rPr lang="es-PE" b="1">
                <a:latin typeface="Gentium" charset="0"/>
                <a:cs typeface="Gentium" charset="0"/>
              </a:rPr>
              <a:t>3     </a:t>
            </a:r>
            <a:r>
              <a:rPr lang="el-GR" b="1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S                   </a:t>
            </a:r>
            <a:r>
              <a:rPr lang="el-GR" b="1">
                <a:latin typeface="Gentium" charset="0"/>
                <a:cs typeface="Gentium" charset="0"/>
              </a:rPr>
              <a:t>     </a:t>
            </a:r>
            <a:r>
              <a:rPr lang="el-GR">
                <a:latin typeface="Gentium" charset="0"/>
                <a:cs typeface="Gentium" charset="0"/>
              </a:rPr>
              <a:t>δοκιμάζω</a:t>
            </a:r>
            <a:r>
              <a:rPr lang="es-PE">
                <a:latin typeface="Gentium" charset="0"/>
                <a:cs typeface="Gentium" charset="0"/>
              </a:rPr>
              <a:t>  </a:t>
            </a:r>
            <a:r>
              <a:rPr lang="es-ES_tradnl">
                <a:latin typeface="Gentium" charset="0"/>
                <a:cs typeface="Gentium" charset="0"/>
              </a:rPr>
              <a:t>que </a:t>
            </a:r>
            <a:r>
              <a:rPr lang="es-PE">
                <a:latin typeface="Gentium" charset="0"/>
                <a:cs typeface="Gentium" charset="0"/>
              </a:rPr>
              <a:t>pruébe</a:t>
            </a:r>
          </a:p>
        </p:txBody>
      </p:sp>
      <p:sp>
        <p:nvSpPr>
          <p:cNvPr id="19552" name="Text Box 96"/>
          <p:cNvSpPr txBox="1">
            <a:spLocks noChangeArrowheads="1"/>
          </p:cNvSpPr>
          <p:nvPr/>
        </p:nvSpPr>
        <p:spPr bwMode="auto">
          <a:xfrm>
            <a:off x="2103439" y="3795886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P    </a:t>
            </a:r>
            <a:r>
              <a:rPr lang="el-GR" b="1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A   </a:t>
            </a:r>
            <a:r>
              <a:rPr lang="el-GR" b="1">
                <a:latin typeface="Gentium" charset="0"/>
                <a:cs typeface="Gentium" charset="0"/>
              </a:rPr>
              <a:t>  </a:t>
            </a:r>
            <a:r>
              <a:rPr lang="es-PE" b="1">
                <a:latin typeface="Gentium" charset="0"/>
                <a:cs typeface="Gentium" charset="0"/>
              </a:rPr>
              <a:t>M    </a:t>
            </a:r>
            <a:r>
              <a:rPr lang="el-GR" b="1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3     </a:t>
            </a:r>
            <a:r>
              <a:rPr lang="el-GR" b="1">
                <a:latin typeface="Gentium" charset="0"/>
                <a:cs typeface="Gentium" charset="0"/>
              </a:rPr>
              <a:t>  </a:t>
            </a:r>
            <a:r>
              <a:rPr lang="es-PE" b="1">
                <a:latin typeface="Gentium" charset="0"/>
                <a:cs typeface="Gentium" charset="0"/>
              </a:rPr>
              <a:t>S                    </a:t>
            </a:r>
            <a:r>
              <a:rPr lang="el-GR" b="1">
                <a:latin typeface="Gentium" charset="0"/>
                <a:cs typeface="Gentium" charset="0"/>
              </a:rPr>
              <a:t>    </a:t>
            </a:r>
            <a:r>
              <a:rPr lang="el-GR">
                <a:latin typeface="Gentium" charset="0"/>
                <a:cs typeface="Gentium" charset="0"/>
              </a:rPr>
              <a:t>ἐσθίω</a:t>
            </a:r>
            <a:r>
              <a:rPr lang="es-PE">
                <a:latin typeface="Gentium" charset="0"/>
                <a:cs typeface="Gentium" charset="0"/>
              </a:rPr>
              <a:t>    </a:t>
            </a:r>
            <a:r>
              <a:rPr lang="el-GR">
                <a:latin typeface="Gentium" charset="0"/>
                <a:cs typeface="Gentium" charset="0"/>
              </a:rPr>
              <a:t>    </a:t>
            </a:r>
            <a:r>
              <a:rPr lang="es-PE">
                <a:latin typeface="Gentium" charset="0"/>
                <a:cs typeface="Gentium" charset="0"/>
              </a:rPr>
              <a:t> coma</a:t>
            </a:r>
          </a:p>
        </p:txBody>
      </p:sp>
      <p:sp>
        <p:nvSpPr>
          <p:cNvPr id="19553" name="Text Box 97"/>
          <p:cNvSpPr txBox="1">
            <a:spLocks noChangeArrowheads="1"/>
          </p:cNvSpPr>
          <p:nvPr/>
        </p:nvSpPr>
        <p:spPr bwMode="auto">
          <a:xfrm>
            <a:off x="2103439" y="4228083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P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M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 3 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S                  </a:t>
            </a:r>
            <a:r>
              <a:rPr lang="el-GR" b="1" dirty="0">
                <a:latin typeface="Gentium" charset="0"/>
                <a:cs typeface="Gentium" charset="0"/>
              </a:rPr>
              <a:t>    </a:t>
            </a:r>
            <a:r>
              <a:rPr lang="es-PE" b="1" dirty="0">
                <a:latin typeface="Gentium" charset="0"/>
                <a:cs typeface="Gentium" charset="0"/>
              </a:rPr>
              <a:t>  </a:t>
            </a:r>
            <a:r>
              <a:rPr lang="el-GR" dirty="0">
                <a:latin typeface="Gentium" charset="0"/>
                <a:cs typeface="Gentium" charset="0"/>
              </a:rPr>
              <a:t>πίνω</a:t>
            </a:r>
            <a:r>
              <a:rPr lang="es-PE" dirty="0">
                <a:latin typeface="Gentium" charset="0"/>
                <a:cs typeface="Gentium" charset="0"/>
              </a:rPr>
              <a:t>     </a:t>
            </a:r>
            <a:r>
              <a:rPr lang="el-GR" dirty="0">
                <a:latin typeface="Gentium" charset="0"/>
                <a:cs typeface="Gentium" charset="0"/>
              </a:rPr>
              <a:t>     </a:t>
            </a:r>
            <a:r>
              <a:rPr lang="es-PE" dirty="0">
                <a:latin typeface="Gentium" charset="0"/>
                <a:cs typeface="Gentium" charset="0"/>
              </a:rPr>
              <a:t> beba</a:t>
            </a:r>
          </a:p>
        </p:txBody>
      </p:sp>
    </p:spTree>
    <p:extLst>
      <p:ext uri="{BB962C8B-B14F-4D97-AF65-F5344CB8AC3E}">
        <p14:creationId xmlns:p14="http://schemas.microsoft.com/office/powerpoint/2010/main" val="302043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850" y="-803"/>
            <a:ext cx="8496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2800">
                <a:latin typeface="Gentium" charset="0"/>
                <a:cs typeface="Gentium" charset="0"/>
              </a:rPr>
              <a:t>1 Co. 11:28  </a:t>
            </a:r>
            <a:r>
              <a:rPr lang="el-GR" sz="3200">
                <a:latin typeface="Gentium" charset="0"/>
                <a:cs typeface="Gentium" charset="0"/>
              </a:rPr>
              <a:t>δοκιμαζέτω</a:t>
            </a:r>
            <a:r>
              <a:rPr lang="es-ES_tradnl" sz="3200">
                <a:latin typeface="Gentium" charset="0"/>
                <a:cs typeface="Gentium" charset="0"/>
              </a:rPr>
              <a:t> </a:t>
            </a:r>
            <a:r>
              <a:rPr lang="el-GR" sz="3200">
                <a:latin typeface="Gentium" charset="0"/>
                <a:cs typeface="Gentium" charset="0"/>
              </a:rPr>
              <a:t>(δοκιμάζω</a:t>
            </a:r>
            <a:r>
              <a:rPr lang="pt-BR" sz="3200">
                <a:latin typeface="Gentium" charset="0"/>
                <a:cs typeface="Gentium" charset="0"/>
              </a:rPr>
              <a:t>: </a:t>
            </a:r>
            <a:r>
              <a:rPr lang="pt-BR" sz="2800">
                <a:latin typeface="Gentium" charset="0"/>
                <a:cs typeface="Gentium" charset="0"/>
              </a:rPr>
              <a:t>probar,</a:t>
            </a:r>
            <a:r>
              <a:rPr lang="pt-BR" sz="3200">
                <a:latin typeface="Gentium" charset="0"/>
                <a:cs typeface="Gentium" charset="0"/>
              </a:rPr>
              <a:t> </a:t>
            </a:r>
            <a:r>
              <a:rPr lang="pt-BR" sz="2800">
                <a:latin typeface="Gentium" charset="0"/>
                <a:cs typeface="Gentium" charset="0"/>
              </a:rPr>
              <a:t>examinar</a:t>
            </a:r>
            <a:r>
              <a:rPr lang="el-GR" sz="2800">
                <a:latin typeface="Gentium" charset="0"/>
                <a:cs typeface="Gentium" charset="0"/>
              </a:rPr>
              <a:t>)</a:t>
            </a:r>
            <a:r>
              <a:rPr lang="pt-BR" sz="2800">
                <a:latin typeface="Gentium" charset="0"/>
                <a:cs typeface="Gentium" charset="0"/>
              </a:rPr>
              <a:t> </a:t>
            </a:r>
            <a:r>
              <a:rPr lang="el-GR" sz="3200">
                <a:latin typeface="Gentium" charset="0"/>
                <a:cs typeface="Gentium" charset="0"/>
              </a:rPr>
              <a:t>δὲ ἄνθρωπος ἑαυτὸν καὶ οὕτως ἐκ τοῦ ἄρτου ἐσθιέτω καὶ ἐκ τοῦ ποτηρίου πινέτω·</a:t>
            </a:r>
            <a:endParaRPr lang="en-US" sz="3200">
              <a:latin typeface="Gentium" charset="0"/>
              <a:cs typeface="Gentium" charset="0"/>
            </a:endParaRPr>
          </a:p>
        </p:txBody>
      </p:sp>
      <p:graphicFrame>
        <p:nvGraphicFramePr>
          <p:cNvPr id="19551" name="Group 95"/>
          <p:cNvGraphicFramePr>
            <a:graphicFrameLocks noGrp="1"/>
          </p:cNvGraphicFramePr>
          <p:nvPr/>
        </p:nvGraphicFramePr>
        <p:xfrm>
          <a:off x="138113" y="3165873"/>
          <a:ext cx="8845550" cy="1501380"/>
        </p:xfrm>
        <a:graphic>
          <a:graphicData uri="http://schemas.openxmlformats.org/drawingml/2006/table">
            <a:tbl>
              <a:tblPr/>
              <a:tblGrid>
                <a:gridCol w="1893888"/>
                <a:gridCol w="611187"/>
                <a:gridCol w="473075"/>
                <a:gridCol w="533400"/>
                <a:gridCol w="609600"/>
                <a:gridCol w="609600"/>
                <a:gridCol w="669925"/>
                <a:gridCol w="609600"/>
                <a:gridCol w="1333500"/>
                <a:gridCol w="1501775"/>
              </a:tblGrid>
              <a:tr h="251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δοκιμαζέτω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ἐσθιέτω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100" dirty="0" smtClean="0">
                          <a:latin typeface="Gentium"/>
                          <a:cs typeface="Gentium"/>
                        </a:rPr>
                        <a:t>πινέτω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4" name="Text Box 88"/>
          <p:cNvSpPr txBox="1">
            <a:spLocks noChangeArrowheads="1"/>
          </p:cNvSpPr>
          <p:nvPr/>
        </p:nvSpPr>
        <p:spPr bwMode="auto">
          <a:xfrm>
            <a:off x="395288" y="1545431"/>
            <a:ext cx="84248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s-ES" sz="2800">
                <a:latin typeface="Gentium" charset="0"/>
                <a:cs typeface="Gentium" charset="0"/>
              </a:rPr>
              <a:t>Pero el hombre pruébese a sí mismo y de esta manera del pan coma y de la copa beba.</a:t>
            </a:r>
            <a:endParaRPr lang="es-PE" sz="2800">
              <a:latin typeface="Gentium" charset="0"/>
              <a:cs typeface="Gentium" charset="0"/>
            </a:endParaRPr>
          </a:p>
        </p:txBody>
      </p:sp>
      <p:sp>
        <p:nvSpPr>
          <p:cNvPr id="19545" name="Text Box 89"/>
          <p:cNvSpPr txBox="1">
            <a:spLocks noChangeArrowheads="1"/>
          </p:cNvSpPr>
          <p:nvPr/>
        </p:nvSpPr>
        <p:spPr bwMode="auto">
          <a:xfrm>
            <a:off x="2081213" y="3436144"/>
            <a:ext cx="709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P    </a:t>
            </a:r>
            <a:r>
              <a:rPr lang="el-GR" b="1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A   </a:t>
            </a:r>
            <a:r>
              <a:rPr lang="el-GR" b="1">
                <a:latin typeface="Gentium" charset="0"/>
                <a:cs typeface="Gentium" charset="0"/>
              </a:rPr>
              <a:t>  </a:t>
            </a:r>
            <a:r>
              <a:rPr lang="es-PE" b="1">
                <a:latin typeface="Gentium" charset="0"/>
                <a:cs typeface="Gentium" charset="0"/>
              </a:rPr>
              <a:t>M    </a:t>
            </a:r>
            <a:r>
              <a:rPr lang="el-GR" b="1">
                <a:latin typeface="Gentium" charset="0"/>
                <a:cs typeface="Gentium" charset="0"/>
              </a:rPr>
              <a:t>  </a:t>
            </a:r>
            <a:r>
              <a:rPr lang="es-PE" b="1">
                <a:latin typeface="Gentium" charset="0"/>
                <a:cs typeface="Gentium" charset="0"/>
              </a:rPr>
              <a:t>3     </a:t>
            </a:r>
            <a:r>
              <a:rPr lang="el-GR" b="1">
                <a:latin typeface="Gentium" charset="0"/>
                <a:cs typeface="Gentium" charset="0"/>
              </a:rPr>
              <a:t> </a:t>
            </a:r>
            <a:r>
              <a:rPr lang="es-PE" b="1">
                <a:latin typeface="Gentium" charset="0"/>
                <a:cs typeface="Gentium" charset="0"/>
              </a:rPr>
              <a:t>S                   </a:t>
            </a:r>
            <a:r>
              <a:rPr lang="el-GR" b="1">
                <a:latin typeface="Gentium" charset="0"/>
                <a:cs typeface="Gentium" charset="0"/>
              </a:rPr>
              <a:t>     </a:t>
            </a:r>
            <a:r>
              <a:rPr lang="el-GR">
                <a:latin typeface="Gentium" charset="0"/>
                <a:cs typeface="Gentium" charset="0"/>
              </a:rPr>
              <a:t>δοκιμάζω</a:t>
            </a:r>
            <a:r>
              <a:rPr lang="es-PE">
                <a:latin typeface="Gentium" charset="0"/>
                <a:cs typeface="Gentium" charset="0"/>
              </a:rPr>
              <a:t>  </a:t>
            </a:r>
            <a:r>
              <a:rPr lang="es-ES_tradnl">
                <a:latin typeface="Gentium" charset="0"/>
                <a:cs typeface="Gentium" charset="0"/>
              </a:rPr>
              <a:t>que </a:t>
            </a:r>
            <a:r>
              <a:rPr lang="es-PE">
                <a:latin typeface="Gentium" charset="0"/>
                <a:cs typeface="Gentium" charset="0"/>
              </a:rPr>
              <a:t>pruébe</a:t>
            </a:r>
          </a:p>
        </p:txBody>
      </p:sp>
      <p:sp>
        <p:nvSpPr>
          <p:cNvPr id="19552" name="Text Box 96"/>
          <p:cNvSpPr txBox="1">
            <a:spLocks noChangeArrowheads="1"/>
          </p:cNvSpPr>
          <p:nvPr/>
        </p:nvSpPr>
        <p:spPr bwMode="auto">
          <a:xfrm>
            <a:off x="2103439" y="3838277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P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M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3 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S                    </a:t>
            </a:r>
            <a:r>
              <a:rPr lang="el-GR" b="1" dirty="0">
                <a:latin typeface="Gentium" charset="0"/>
                <a:cs typeface="Gentium" charset="0"/>
              </a:rPr>
              <a:t>    </a:t>
            </a:r>
            <a:r>
              <a:rPr lang="el-GR" dirty="0">
                <a:latin typeface="Gentium" charset="0"/>
                <a:cs typeface="Gentium" charset="0"/>
              </a:rPr>
              <a:t>ἐσθίω</a:t>
            </a:r>
            <a:r>
              <a:rPr lang="es-PE" dirty="0">
                <a:latin typeface="Gentium" charset="0"/>
                <a:cs typeface="Gentium" charset="0"/>
              </a:rPr>
              <a:t>    </a:t>
            </a:r>
            <a:r>
              <a:rPr lang="el-GR" dirty="0">
                <a:latin typeface="Gentium" charset="0"/>
                <a:cs typeface="Gentium" charset="0"/>
              </a:rPr>
              <a:t>    </a:t>
            </a:r>
            <a:r>
              <a:rPr lang="es-PE" dirty="0">
                <a:latin typeface="Gentium" charset="0"/>
                <a:cs typeface="Gentium" charset="0"/>
              </a:rPr>
              <a:t> coma</a:t>
            </a:r>
          </a:p>
        </p:txBody>
      </p:sp>
      <p:sp>
        <p:nvSpPr>
          <p:cNvPr id="19553" name="Text Box 97"/>
          <p:cNvSpPr txBox="1">
            <a:spLocks noChangeArrowheads="1"/>
          </p:cNvSpPr>
          <p:nvPr/>
        </p:nvSpPr>
        <p:spPr bwMode="auto">
          <a:xfrm>
            <a:off x="2103439" y="4227934"/>
            <a:ext cx="684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PE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P 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A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M   </a:t>
            </a:r>
            <a:r>
              <a:rPr lang="el-GR" b="1" dirty="0">
                <a:latin typeface="Gentium" charset="0"/>
                <a:cs typeface="Gentium" charset="0"/>
              </a:rPr>
              <a:t> </a:t>
            </a:r>
            <a:r>
              <a:rPr lang="es-PE" b="1" dirty="0">
                <a:latin typeface="Gentium" charset="0"/>
                <a:cs typeface="Gentium" charset="0"/>
              </a:rPr>
              <a:t> 3     </a:t>
            </a:r>
            <a:r>
              <a:rPr lang="el-GR" b="1" dirty="0">
                <a:latin typeface="Gentium" charset="0"/>
                <a:cs typeface="Gentium" charset="0"/>
              </a:rPr>
              <a:t>  </a:t>
            </a:r>
            <a:r>
              <a:rPr lang="es-PE" b="1" dirty="0">
                <a:latin typeface="Gentium" charset="0"/>
                <a:cs typeface="Gentium" charset="0"/>
              </a:rPr>
              <a:t>S                  </a:t>
            </a:r>
            <a:r>
              <a:rPr lang="el-GR" b="1" dirty="0">
                <a:latin typeface="Gentium" charset="0"/>
                <a:cs typeface="Gentium" charset="0"/>
              </a:rPr>
              <a:t>    </a:t>
            </a:r>
            <a:r>
              <a:rPr lang="es-PE" b="1" dirty="0">
                <a:latin typeface="Gentium" charset="0"/>
                <a:cs typeface="Gentium" charset="0"/>
              </a:rPr>
              <a:t>  </a:t>
            </a:r>
            <a:r>
              <a:rPr lang="el-GR" dirty="0">
                <a:latin typeface="Gentium" charset="0"/>
                <a:cs typeface="Gentium" charset="0"/>
              </a:rPr>
              <a:t>πίνω</a:t>
            </a:r>
            <a:r>
              <a:rPr lang="es-PE" dirty="0">
                <a:latin typeface="Gentium" charset="0"/>
                <a:cs typeface="Gentium" charset="0"/>
              </a:rPr>
              <a:t>     </a:t>
            </a:r>
            <a:r>
              <a:rPr lang="el-GR" dirty="0">
                <a:latin typeface="Gentium" charset="0"/>
                <a:cs typeface="Gentium" charset="0"/>
              </a:rPr>
              <a:t>     </a:t>
            </a:r>
            <a:r>
              <a:rPr lang="es-PE" dirty="0">
                <a:latin typeface="Gentium" charset="0"/>
                <a:cs typeface="Gentium" charset="0"/>
              </a:rPr>
              <a:t> beba</a:t>
            </a:r>
          </a:p>
        </p:txBody>
      </p:sp>
      <p:sp>
        <p:nvSpPr>
          <p:cNvPr id="19554" name="Text Box 98"/>
          <p:cNvSpPr txBox="1">
            <a:spLocks noChangeArrowheads="1"/>
          </p:cNvSpPr>
          <p:nvPr/>
        </p:nvSpPr>
        <p:spPr bwMode="auto">
          <a:xfrm>
            <a:off x="395288" y="2301478"/>
            <a:ext cx="84248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s-ES" sz="2800">
                <a:latin typeface="Gentium" charset="0"/>
                <a:cs typeface="Gentium" charset="0"/>
              </a:rPr>
              <a:t>(NBLH) Por tanto, examínese cada uno a sí mismo, y entonces coma del pan y beba de la copa.</a:t>
            </a:r>
          </a:p>
        </p:txBody>
      </p:sp>
    </p:spTree>
    <p:extLst>
      <p:ext uri="{BB962C8B-B14F-4D97-AF65-F5344CB8AC3E}">
        <p14:creationId xmlns:p14="http://schemas.microsoft.com/office/powerpoint/2010/main" val="261801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94334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Verbos defectivos/deponentes, </a:t>
            </a:r>
            <a:endParaRPr lang="es-PE" sz="6600" dirty="0" smtClean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  <a:p>
            <a:pPr eaLnBrk="1" hangingPunct="1">
              <a:defRPr/>
            </a:pP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El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Modo Imperativo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1595" y="244554"/>
            <a:ext cx="7100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</a:t>
            </a: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11</a:t>
            </a:r>
            <a:endParaRPr lang="en-US" sz="6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7548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1023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94334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115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Pr</a:t>
            </a:r>
            <a:r>
              <a:rPr lang="es-PE" sz="115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áctica</a:t>
            </a:r>
          </a:p>
          <a:p>
            <a:pPr eaLnBrk="1" hangingPunct="1">
              <a:defRPr/>
            </a:pPr>
            <a:r>
              <a:rPr lang="es-PE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(analizando verbos)</a:t>
            </a:r>
            <a:endParaRPr lang="es-PE" sz="64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595" y="244554"/>
            <a:ext cx="7100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</a:t>
            </a: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11</a:t>
            </a:r>
            <a:endParaRPr lang="en-US" sz="6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2131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323851" y="1491853"/>
            <a:ext cx="85693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Gentium" charset="0"/>
                <a:cs typeface="Gentium" charset="0"/>
              </a:rPr>
              <a:t>Pr</a:t>
            </a:r>
            <a:r>
              <a:rPr lang="es-ES_tradnl" sz="13800">
                <a:latin typeface="Gentium" charset="0"/>
                <a:cs typeface="Gentium" charset="0"/>
              </a:rPr>
              <a:t>á</a:t>
            </a:r>
            <a:r>
              <a:rPr lang="es-PE" sz="13800">
                <a:latin typeface="Gentium" charset="0"/>
                <a:cs typeface="Gentium" charset="0"/>
              </a:rPr>
              <a:t>ctica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221581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avkou,ontai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221581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avkou,ontai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92540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P</a:t>
            </a:r>
            <a:r>
              <a:rPr lang="es-PE" sz="8800" dirty="0">
                <a:latin typeface="Gentium" charset="0"/>
                <a:cs typeface="Gentium" charset="0"/>
              </a:rPr>
              <a:t>I 3P</a:t>
            </a:r>
          </a:p>
        </p:txBody>
      </p:sp>
    </p:spTree>
    <p:extLst>
      <p:ext uri="{BB962C8B-B14F-4D97-AF65-F5344CB8AC3E}">
        <p14:creationId xmlns:p14="http://schemas.microsoft.com/office/powerpoint/2010/main" val="96718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113235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la,mbane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113235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la,mbane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292540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PAM 2S</a:t>
            </a:r>
          </a:p>
        </p:txBody>
      </p:sp>
    </p:spTree>
    <p:extLst>
      <p:ext uri="{BB962C8B-B14F-4D97-AF65-F5344CB8AC3E}">
        <p14:creationId xmlns:p14="http://schemas.microsoft.com/office/powerpoint/2010/main" val="1227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16800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e;rcou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92934"/>
              </p:ext>
            </p:extLst>
          </p:nvPr>
        </p:nvGraphicFramePr>
        <p:xfrm>
          <a:off x="2052105" y="195486"/>
          <a:ext cx="5039791" cy="4754643"/>
        </p:xfrm>
        <a:graphic>
          <a:graphicData uri="http://schemas.openxmlformats.org/drawingml/2006/table">
            <a:tbl>
              <a:tblPr/>
              <a:tblGrid>
                <a:gridCol w="801659"/>
                <a:gridCol w="2292744"/>
                <a:gridCol w="1945388"/>
              </a:tblGrid>
              <a:tr h="539354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Imperfecto Medio/Deponente Indicativo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96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Forma Verbal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Traducción</a:t>
                      </a:r>
                      <a:endParaRPr lang="en-US" sz="2400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hv</a:t>
                      </a:r>
                      <a:r>
                        <a:rPr kumimoji="0" lang="es-MX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rc</a:t>
                      </a:r>
                      <a:r>
                        <a:rPr kumimoji="0" lang="es-MX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,mhn</a:t>
                      </a:r>
                      <a:r>
                        <a:rPr kumimoji="0" lang="es-MX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	</a:t>
                      </a:r>
                      <a:endParaRPr kumimoji="0" lang="es-MX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iba</a:t>
                      </a:r>
                      <a:endParaRPr kumimoji="0" lang="es-MX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;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rc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ou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	</a:t>
                      </a:r>
                      <a:r>
                        <a:rPr kumimoji="0" lang="es-MX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	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ibas</a:t>
                      </a:r>
                      <a:endParaRPr kumimoji="0" lang="es-MX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3s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;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rc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eto</a:t>
                      </a:r>
                      <a:r>
                        <a:rPr kumimoji="0" lang="es-MX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	</a:t>
                      </a:r>
                      <a:endParaRPr kumimoji="0" lang="es-MX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iba</a:t>
                      </a:r>
                      <a:endParaRPr kumimoji="0" lang="es-MX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hv</a:t>
                      </a:r>
                      <a:r>
                        <a:rPr kumimoji="0" lang="es-MX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rc</a:t>
                      </a:r>
                      <a:r>
                        <a:rPr kumimoji="0" lang="es-MX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,meqa</a:t>
                      </a:r>
                      <a:r>
                        <a:rPr kumimoji="0" lang="es-MX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	</a:t>
                      </a: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íbam</a:t>
                      </a:r>
                      <a:r>
                        <a:rPr kumimoji="0" lang="es-MX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os</a:t>
                      </a:r>
                      <a:endParaRPr kumimoji="0" lang="es-MX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;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rc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esqe</a:t>
                      </a:r>
                      <a:r>
                        <a:rPr kumimoji="0" lang="es-MX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	</a:t>
                      </a:r>
                      <a:endParaRPr kumimoji="0" lang="es-MX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iban</a:t>
                      </a:r>
                      <a:endParaRPr kumimoji="0" lang="es-MX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3p</a:t>
                      </a: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;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rc</a:t>
                      </a:r>
                      <a:r>
                        <a:rPr kumimoji="0" lang="es-MX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onto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	</a:t>
                      </a:r>
                      <a:endParaRPr kumimoji="0" lang="es-MX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iban</a:t>
                      </a:r>
                      <a:endParaRPr kumimoji="0" lang="es-MX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63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16800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e;rcou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0638" y="3141424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D</a:t>
            </a:r>
            <a:r>
              <a:rPr lang="es-PE" sz="8800" dirty="0">
                <a:latin typeface="Gentium" charset="0"/>
                <a:cs typeface="Gentium" charset="0"/>
              </a:rPr>
              <a:t>M 2S</a:t>
            </a:r>
          </a:p>
        </p:txBody>
      </p:sp>
    </p:spTree>
    <p:extLst>
      <p:ext uri="{BB962C8B-B14F-4D97-AF65-F5344CB8AC3E}">
        <p14:creationId xmlns:p14="http://schemas.microsoft.com/office/powerpoint/2010/main" val="82335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68004"/>
            <a:ext cx="9144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0800">
                <a:latin typeface="Bwgrkn" charset="0"/>
                <a:cs typeface="Bwgrkn" charset="0"/>
              </a:rPr>
              <a:t>poreue,sqwsan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68004"/>
            <a:ext cx="9144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0800">
                <a:latin typeface="Bwgrkn" charset="0"/>
                <a:cs typeface="Bwgrkn" charset="0"/>
              </a:rPr>
              <a:t>poreue,sqwsan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70937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D</a:t>
            </a:r>
            <a:r>
              <a:rPr lang="es-PE" sz="8800" dirty="0">
                <a:latin typeface="Gentium" charset="0"/>
                <a:cs typeface="Gentium" charset="0"/>
              </a:rPr>
              <a:t>M 3P</a:t>
            </a:r>
          </a:p>
        </p:txBody>
      </p:sp>
    </p:spTree>
    <p:extLst>
      <p:ext uri="{BB962C8B-B14F-4D97-AF65-F5344CB8AC3E}">
        <p14:creationId xmlns:p14="http://schemas.microsoft.com/office/powerpoint/2010/main" val="256110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987574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9600" dirty="0">
                <a:latin typeface="Bwgrkn" charset="0"/>
                <a:cs typeface="Bwgrkn" charset="0"/>
              </a:rPr>
              <a:t>pisteu,esqe </a:t>
            </a:r>
            <a:r>
              <a:rPr lang="es-PE" sz="4000" dirty="0">
                <a:latin typeface="Gentium" charset="0"/>
                <a:cs typeface="Gentium" charset="0"/>
              </a:rPr>
              <a:t>(2 opciones)</a:t>
            </a:r>
            <a:endParaRPr lang="es-PE" sz="6000" dirty="0">
              <a:latin typeface="Gentium" charset="0"/>
              <a:cs typeface="Genti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987574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9600" dirty="0">
                <a:latin typeface="Bwgrkn" charset="0"/>
                <a:cs typeface="Bwgrkn" charset="0"/>
              </a:rPr>
              <a:t>pisteu,esqe </a:t>
            </a:r>
            <a:r>
              <a:rPr lang="es-PE" sz="4000" dirty="0">
                <a:latin typeface="Gentium" charset="0"/>
                <a:cs typeface="Gentium" charset="0"/>
              </a:rPr>
              <a:t>(2 opciones)</a:t>
            </a:r>
            <a:endParaRPr lang="es-PE" sz="6000" dirty="0">
              <a:latin typeface="Gentium" charset="0"/>
              <a:cs typeface="Gentium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217462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>
                <a:latin typeface="Gentium" charset="0"/>
                <a:cs typeface="Gentium" charset="0"/>
              </a:rPr>
              <a:t>P</a:t>
            </a:r>
            <a:r>
              <a:rPr lang="es-PE" sz="8800" baseline="30000">
                <a:latin typeface="Gentium" charset="0"/>
                <a:cs typeface="Gentium" charset="0"/>
              </a:rPr>
              <a:t>M</a:t>
            </a:r>
            <a:r>
              <a:rPr lang="es-PE" sz="8800">
                <a:latin typeface="Gentium" charset="0"/>
                <a:cs typeface="Gentium" charset="0"/>
              </a:rPr>
              <a:t>/</a:t>
            </a:r>
            <a:r>
              <a:rPr lang="es-PE" sz="8800" baseline="-25000">
                <a:latin typeface="Gentium" charset="0"/>
                <a:cs typeface="Gentium" charset="0"/>
              </a:rPr>
              <a:t>P</a:t>
            </a:r>
            <a:r>
              <a:rPr lang="es-PE" sz="8800">
                <a:latin typeface="Gentium" charset="0"/>
                <a:cs typeface="Gentium" charset="0"/>
              </a:rPr>
              <a:t>I 2P</a:t>
            </a:r>
          </a:p>
        </p:txBody>
      </p:sp>
    </p:spTree>
    <p:extLst>
      <p:ext uri="{BB962C8B-B14F-4D97-AF65-F5344CB8AC3E}">
        <p14:creationId xmlns:p14="http://schemas.microsoft.com/office/powerpoint/2010/main" val="425867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987574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9600">
                <a:latin typeface="Bwgrkn" charset="0"/>
                <a:cs typeface="Bwgrkn" charset="0"/>
              </a:rPr>
              <a:t>pisteu,esqe </a:t>
            </a:r>
            <a:r>
              <a:rPr lang="es-PE" sz="4000">
                <a:latin typeface="Gentium" charset="0"/>
                <a:cs typeface="Gentium" charset="0"/>
              </a:rPr>
              <a:t>(2 opciones)</a:t>
            </a:r>
            <a:endParaRPr lang="es-PE" sz="6000">
              <a:latin typeface="Gentium" charset="0"/>
              <a:cs typeface="Gentium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217462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>
                <a:latin typeface="Gentium" charset="0"/>
                <a:cs typeface="Gentium" charset="0"/>
              </a:rPr>
              <a:t>P</a:t>
            </a:r>
            <a:r>
              <a:rPr lang="es-PE" sz="8800" baseline="30000">
                <a:latin typeface="Gentium" charset="0"/>
                <a:cs typeface="Gentium" charset="0"/>
              </a:rPr>
              <a:t>M</a:t>
            </a:r>
            <a:r>
              <a:rPr lang="es-PE" sz="8800">
                <a:latin typeface="Gentium" charset="0"/>
                <a:cs typeface="Gentium" charset="0"/>
              </a:rPr>
              <a:t>/</a:t>
            </a:r>
            <a:r>
              <a:rPr lang="es-PE" sz="8800" baseline="-25000">
                <a:latin typeface="Gentium" charset="0"/>
                <a:cs typeface="Gentium" charset="0"/>
              </a:rPr>
              <a:t>P</a:t>
            </a:r>
            <a:r>
              <a:rPr lang="es-PE" sz="8800">
                <a:latin typeface="Gentium" charset="0"/>
                <a:cs typeface="Gentium" charset="0"/>
              </a:rPr>
              <a:t>I 2P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6513" y="3447141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P</a:t>
            </a:r>
            <a:r>
              <a:rPr lang="es-PE" sz="8800" dirty="0">
                <a:latin typeface="Gentium" charset="0"/>
                <a:cs typeface="Gentium" charset="0"/>
              </a:rPr>
              <a:t>M 2P</a:t>
            </a:r>
          </a:p>
        </p:txBody>
      </p:sp>
    </p:spTree>
    <p:extLst>
      <p:ext uri="{BB962C8B-B14F-4D97-AF65-F5344CB8AC3E}">
        <p14:creationId xmlns:p14="http://schemas.microsoft.com/office/powerpoint/2010/main" val="19694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116800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avkou,etai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116800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avkou,etai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050" y="2997408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P</a:t>
            </a:r>
            <a:r>
              <a:rPr lang="es-PE" sz="8800" dirty="0">
                <a:latin typeface="Gentium" charset="0"/>
                <a:cs typeface="Gentium" charset="0"/>
              </a:rPr>
              <a:t>I 3S</a:t>
            </a:r>
          </a:p>
        </p:txBody>
      </p:sp>
    </p:spTree>
    <p:extLst>
      <p:ext uri="{BB962C8B-B14F-4D97-AF65-F5344CB8AC3E}">
        <p14:creationId xmlns:p14="http://schemas.microsoft.com/office/powerpoint/2010/main" val="388453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1329929"/>
            <a:ext cx="91440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1500">
                <a:latin typeface="Bwgrkn" charset="0"/>
                <a:cs typeface="Bwgrkn" charset="0"/>
              </a:rPr>
              <a:t>proshuco,mhn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1329929"/>
            <a:ext cx="91440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1500">
                <a:latin typeface="Bwgrkn" charset="0"/>
                <a:cs typeface="Bwgrkn" charset="0"/>
              </a:rPr>
              <a:t>proshuco,mhn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4925" y="306941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I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D</a:t>
            </a:r>
            <a:r>
              <a:rPr lang="es-PE" sz="8800" dirty="0">
                <a:latin typeface="Gentium" charset="0"/>
                <a:cs typeface="Gentium" charset="0"/>
              </a:rPr>
              <a:t>I 1S</a:t>
            </a:r>
          </a:p>
        </p:txBody>
      </p:sp>
    </p:spTree>
    <p:extLst>
      <p:ext uri="{BB962C8B-B14F-4D97-AF65-F5344CB8AC3E}">
        <p14:creationId xmlns:p14="http://schemas.microsoft.com/office/powerpoint/2010/main" val="220092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50825" y="490478"/>
            <a:ext cx="8642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es-PE" sz="3200" dirty="0">
                <a:latin typeface="Bwgrkn" charset="0"/>
                <a:cs typeface="Bwgrkn" charset="0"/>
              </a:rPr>
              <a:t>o` avpo,stoloj </a:t>
            </a:r>
            <a:r>
              <a:rPr lang="es-PE" sz="3200" dirty="0">
                <a:solidFill>
                  <a:srgbClr val="FF0000"/>
                </a:solidFill>
                <a:latin typeface="Bwgrkn" charset="0"/>
                <a:cs typeface="Bwgrkn" charset="0"/>
              </a:rPr>
              <a:t>e;rcetai </a:t>
            </a:r>
            <a:r>
              <a:rPr lang="es-PE" sz="3200" dirty="0">
                <a:latin typeface="Bwgrkn" charset="0"/>
                <a:cs typeface="Bwgrkn" charset="0"/>
              </a:rPr>
              <a:t>tw/| oi;kw</a:t>
            </a:r>
            <a:r>
              <a:rPr lang="en-US" sz="3200" dirty="0">
                <a:latin typeface="Bwgrkn" charset="0"/>
                <a:cs typeface="Bwgrkn" charset="0"/>
              </a:rPr>
              <a:t>|</a:t>
            </a:r>
            <a:r>
              <a:rPr lang="es-PE" sz="3200" dirty="0">
                <a:latin typeface="Bwgrkn" charset="0"/>
                <a:cs typeface="Bwgrkn" charset="0"/>
              </a:rPr>
              <a:t>)</a:t>
            </a:r>
            <a:endParaRPr lang="es-PE" dirty="0">
              <a:latin typeface="Bwgrkn" charset="0"/>
              <a:cs typeface="Bwgrk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938" y="105489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800">
                <a:latin typeface="Bwgrkn" charset="0"/>
                <a:cs typeface="Bwgrkn" charset="0"/>
              </a:rPr>
              <a:t>evgi,nou</a:t>
            </a:r>
            <a:r>
              <a:rPr lang="en-US" sz="13800">
                <a:latin typeface="Bwgrkn" charset="0"/>
                <a:cs typeface="Bwgrkn" charset="0"/>
              </a:rPr>
              <a:t> </a:t>
            </a:r>
            <a:endParaRPr lang="es-PE" sz="13800">
              <a:latin typeface="Bwgrkn" charset="0"/>
              <a:cs typeface="Bwgrk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938" y="105489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800">
                <a:latin typeface="Bwgrkn" charset="0"/>
                <a:cs typeface="Bwgrkn" charset="0"/>
              </a:rPr>
              <a:t>evgi,nou</a:t>
            </a:r>
            <a:r>
              <a:rPr lang="en-US" sz="13800">
                <a:latin typeface="Bwgrkn" charset="0"/>
                <a:cs typeface="Bwgrkn" charset="0"/>
              </a:rPr>
              <a:t> </a:t>
            </a:r>
            <a:endParaRPr lang="es-PE" sz="13800">
              <a:latin typeface="Bwgrkn" charset="0"/>
              <a:cs typeface="Bwgrkn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997408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I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D</a:t>
            </a:r>
            <a:r>
              <a:rPr lang="es-PE" sz="8800" dirty="0">
                <a:latin typeface="Gentium" charset="0"/>
                <a:cs typeface="Gentium" charset="0"/>
              </a:rPr>
              <a:t>I 2S</a:t>
            </a:r>
          </a:p>
        </p:txBody>
      </p:sp>
    </p:spTree>
    <p:extLst>
      <p:ext uri="{BB962C8B-B14F-4D97-AF65-F5344CB8AC3E}">
        <p14:creationId xmlns:p14="http://schemas.microsoft.com/office/powerpoint/2010/main" val="270219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113235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000">
                <a:latin typeface="Bwgrkn" charset="0"/>
                <a:cs typeface="Bwgrkn" charset="0"/>
              </a:rPr>
              <a:t>ginwsko,meqa</a:t>
            </a:r>
            <a:endParaRPr lang="es-PE" sz="13000">
              <a:latin typeface="Bwgrkn" charset="0"/>
              <a:cs typeface="Bwgrk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113235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000">
                <a:latin typeface="Bwgrkn" charset="0"/>
                <a:cs typeface="Bwgrkn" charset="0"/>
              </a:rPr>
              <a:t>ginwsko,meqa</a:t>
            </a:r>
            <a:endParaRPr lang="es-PE" sz="13000">
              <a:latin typeface="Bwgrkn" charset="0"/>
              <a:cs typeface="Bwgrkn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-14288" y="2997408"/>
            <a:ext cx="91440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PM/PI 1P</a:t>
            </a:r>
          </a:p>
        </p:txBody>
      </p:sp>
    </p:spTree>
    <p:extLst>
      <p:ext uri="{BB962C8B-B14F-4D97-AF65-F5344CB8AC3E}">
        <p14:creationId xmlns:p14="http://schemas.microsoft.com/office/powerpoint/2010/main" val="91383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1329929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000">
                <a:latin typeface="Bwgrkn" charset="0"/>
                <a:cs typeface="Bwgrkn" charset="0"/>
              </a:rPr>
              <a:t>avpekri,nonto</a:t>
            </a:r>
            <a:r>
              <a:rPr lang="en-US" sz="13000">
                <a:latin typeface="Bwgrkn" charset="0"/>
                <a:cs typeface="Bwgrkn" charset="0"/>
              </a:rPr>
              <a:t> </a:t>
            </a:r>
            <a:endParaRPr lang="es-PE" sz="13000">
              <a:latin typeface="Bwgrkn" charset="0"/>
              <a:cs typeface="Bwgrk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1329929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000">
                <a:latin typeface="Bwgrkn" charset="0"/>
                <a:cs typeface="Bwgrkn" charset="0"/>
              </a:rPr>
              <a:t>avpekri,nonto</a:t>
            </a:r>
            <a:r>
              <a:rPr lang="en-US" sz="13000">
                <a:latin typeface="Bwgrkn" charset="0"/>
                <a:cs typeface="Bwgrkn" charset="0"/>
              </a:rPr>
              <a:t> </a:t>
            </a:r>
            <a:endParaRPr lang="es-PE" sz="13000">
              <a:latin typeface="Bwgrkn" charset="0"/>
              <a:cs typeface="Bwgrkn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328544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I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D</a:t>
            </a:r>
            <a:r>
              <a:rPr lang="es-PE" sz="8800" dirty="0">
                <a:latin typeface="Gentium" charset="0"/>
                <a:cs typeface="Gentium" charset="0"/>
              </a:rPr>
              <a:t>I 3P</a:t>
            </a:r>
          </a:p>
        </p:txBody>
      </p:sp>
    </p:spTree>
    <p:extLst>
      <p:ext uri="{BB962C8B-B14F-4D97-AF65-F5344CB8AC3E}">
        <p14:creationId xmlns:p14="http://schemas.microsoft.com/office/powerpoint/2010/main" val="195947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116800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800">
                <a:latin typeface="Bwgrkn" charset="0"/>
                <a:cs typeface="Bwgrkn" charset="0"/>
              </a:rPr>
              <a:t>evduna,mhn</a:t>
            </a:r>
            <a:endParaRPr lang="es-PE" sz="13800">
              <a:latin typeface="Bwgrkn" charset="0"/>
              <a:cs typeface="Bwgrk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116800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3800">
                <a:latin typeface="Bwgrkn" charset="0"/>
                <a:cs typeface="Bwgrkn" charset="0"/>
              </a:rPr>
              <a:t>evduna,mhn</a:t>
            </a:r>
            <a:endParaRPr lang="es-PE" sz="13800">
              <a:latin typeface="Bwgrkn" charset="0"/>
              <a:cs typeface="Bwgrkn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938" y="328544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I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D</a:t>
            </a:r>
            <a:r>
              <a:rPr lang="es-PE" sz="8800" dirty="0">
                <a:latin typeface="Gentium" charset="0"/>
                <a:cs typeface="Gentium" charset="0"/>
              </a:rPr>
              <a:t>I 1S</a:t>
            </a:r>
          </a:p>
        </p:txBody>
      </p:sp>
    </p:spTree>
    <p:extLst>
      <p:ext uri="{BB962C8B-B14F-4D97-AF65-F5344CB8AC3E}">
        <p14:creationId xmlns:p14="http://schemas.microsoft.com/office/powerpoint/2010/main" val="274225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221581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avkoue,sqw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221581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3800">
                <a:latin typeface="Bwgrkn" charset="0"/>
                <a:cs typeface="Bwgrkn" charset="0"/>
              </a:rPr>
              <a:t>avkoue,sqw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-19050" y="3069416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8800" dirty="0">
                <a:latin typeface="Gentium" charset="0"/>
                <a:cs typeface="Gentium" charset="0"/>
              </a:rPr>
              <a:t>P</a:t>
            </a:r>
            <a:r>
              <a:rPr lang="es-PE" sz="8800" baseline="30000" dirty="0">
                <a:latin typeface="Gentium" charset="0"/>
                <a:cs typeface="Gentium" charset="0"/>
              </a:rPr>
              <a:t>M</a:t>
            </a:r>
            <a:r>
              <a:rPr lang="es-PE" sz="8800" dirty="0">
                <a:latin typeface="Gentium" charset="0"/>
                <a:cs typeface="Gentium" charset="0"/>
              </a:rPr>
              <a:t>/</a:t>
            </a:r>
            <a:r>
              <a:rPr lang="es-PE" sz="8800" baseline="-25000" dirty="0">
                <a:latin typeface="Gentium" charset="0"/>
                <a:cs typeface="Gentium" charset="0"/>
              </a:rPr>
              <a:t>P</a:t>
            </a:r>
            <a:r>
              <a:rPr lang="es-PE" sz="8800" dirty="0">
                <a:latin typeface="Gentium" charset="0"/>
                <a:cs typeface="Gentium" charset="0"/>
              </a:rPr>
              <a:t>M 3S</a:t>
            </a:r>
          </a:p>
        </p:txBody>
      </p:sp>
    </p:spTree>
    <p:extLst>
      <p:ext uri="{BB962C8B-B14F-4D97-AF65-F5344CB8AC3E}">
        <p14:creationId xmlns:p14="http://schemas.microsoft.com/office/powerpoint/2010/main" val="240808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P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P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6158</TotalTime>
  <Words>3699</Words>
  <Application>Microsoft Macintosh PowerPoint</Application>
  <PresentationFormat>On-screen Show (16:9)</PresentationFormat>
  <Paragraphs>1279</Paragraphs>
  <Slides>113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Jonathan &amp; Angela Stone</cp:lastModifiedBy>
  <cp:revision>88</cp:revision>
  <dcterms:created xsi:type="dcterms:W3CDTF">2006-05-19T16:45:48Z</dcterms:created>
  <dcterms:modified xsi:type="dcterms:W3CDTF">2014-05-21T16:58:05Z</dcterms:modified>
</cp:coreProperties>
</file>